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3"/>
  </p:notesMasterIdLst>
  <p:sldIdLst>
    <p:sldId id="256" r:id="rId2"/>
    <p:sldId id="259" r:id="rId3"/>
    <p:sldId id="257" r:id="rId4"/>
    <p:sldId id="261" r:id="rId5"/>
    <p:sldId id="265" r:id="rId6"/>
    <p:sldId id="264" r:id="rId7"/>
    <p:sldId id="263" r:id="rId8"/>
    <p:sldId id="262" r:id="rId9"/>
    <p:sldId id="266" r:id="rId10"/>
    <p:sldId id="258" r:id="rId11"/>
    <p:sldId id="267" r:id="rId12"/>
    <p:sldId id="268" r:id="rId13"/>
    <p:sldId id="270" r:id="rId14"/>
    <p:sldId id="271" r:id="rId15"/>
    <p:sldId id="273" r:id="rId16"/>
    <p:sldId id="274" r:id="rId17"/>
    <p:sldId id="275" r:id="rId18"/>
    <p:sldId id="279" r:id="rId19"/>
    <p:sldId id="278" r:id="rId20"/>
    <p:sldId id="277" r:id="rId21"/>
    <p:sldId id="276" r:id="rId22"/>
    <p:sldId id="282" r:id="rId23"/>
    <p:sldId id="283" r:id="rId24"/>
    <p:sldId id="285" r:id="rId25"/>
    <p:sldId id="284" r:id="rId26"/>
    <p:sldId id="286" r:id="rId27"/>
    <p:sldId id="287" r:id="rId28"/>
    <p:sldId id="272" r:id="rId29"/>
    <p:sldId id="280" r:id="rId30"/>
    <p:sldId id="281" r:id="rId31"/>
    <p:sldId id="260" r:id="rId3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1800"/>
    <a:srgbClr val="FF8409"/>
    <a:srgbClr val="9EFF29"/>
    <a:srgbClr val="C33A1F"/>
    <a:srgbClr val="003635"/>
    <a:srgbClr val="D6370C"/>
    <a:srgbClr val="0000CC"/>
    <a:srgbClr val="1D3A00"/>
    <a:srgbClr val="FF856D"/>
    <a:srgbClr val="FF25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3/21/2025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13</a:t>
            </a:fld>
            <a:endParaRPr lang="en-US"/>
          </a:p>
        </p:txBody>
      </p:sp>
    </p:spTree>
    <p:extLst>
      <p:ext uri="{BB962C8B-B14F-4D97-AF65-F5344CB8AC3E}">
        <p14:creationId xmlns:p14="http://schemas.microsoft.com/office/powerpoint/2010/main" val="1454195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31</a:t>
            </a:fld>
            <a:endParaRPr lang="en-US"/>
          </a:p>
        </p:txBody>
      </p:sp>
    </p:spTree>
    <p:extLst>
      <p:ext uri="{BB962C8B-B14F-4D97-AF65-F5344CB8AC3E}">
        <p14:creationId xmlns:p14="http://schemas.microsoft.com/office/powerpoint/2010/main" val="1284596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0832" y="1607575"/>
            <a:ext cx="8347589" cy="1541207"/>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83458" y="3252019"/>
            <a:ext cx="8362335" cy="1172497"/>
          </a:xfrm>
        </p:spPr>
        <p:txBody>
          <a:bodyPr>
            <a:normAutofit/>
          </a:bodyPr>
          <a:lstStyle>
            <a:lvl1pPr marL="0" indent="0" algn="r">
              <a:buNone/>
              <a:defRPr sz="2800" b="0" i="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826" y="209588"/>
            <a:ext cx="8259098" cy="763526"/>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238865"/>
            <a:ext cx="8246070" cy="3623457"/>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4889" y="472904"/>
            <a:ext cx="6623530" cy="725349"/>
          </a:xfrm>
        </p:spPr>
        <p:txBody>
          <a:bodyPr>
            <a:normAutofit/>
          </a:bodyPr>
          <a:lstStyle>
            <a:lvl1pPr algn="l">
              <a:defRPr sz="3600">
                <a:solidFill>
                  <a:schemeClr val="accent1">
                    <a:lumMod val="60000"/>
                    <a:lumOff val="4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122263" y="1177436"/>
            <a:ext cx="6594035" cy="3511061"/>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0569" y="249524"/>
            <a:ext cx="8093365" cy="763525"/>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18642"/>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091039"/>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18642"/>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091039"/>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3/21/2025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3/21/2025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3/21/2025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3/21/2025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data.mendeley.com/datasets/tywbtsjrjv/1"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0156" y="1637071"/>
            <a:ext cx="7860890" cy="1504335"/>
          </a:xfrm>
        </p:spPr>
        <p:txBody>
          <a:bodyPr>
            <a:normAutofit/>
          </a:bodyPr>
          <a:lstStyle/>
          <a:p>
            <a:r>
              <a:rPr lang="en-US" dirty="0"/>
              <a:t>Comparative analysis of plant leaf disease detection using machine learning</a:t>
            </a:r>
          </a:p>
        </p:txBody>
      </p:sp>
      <p:sp>
        <p:nvSpPr>
          <p:cNvPr id="3" name="Subtitle 2"/>
          <p:cNvSpPr>
            <a:spLocks noGrp="1"/>
          </p:cNvSpPr>
          <p:nvPr>
            <p:ph type="subTitle" idx="1"/>
          </p:nvPr>
        </p:nvSpPr>
        <p:spPr>
          <a:xfrm>
            <a:off x="877527" y="3473246"/>
            <a:ext cx="7853517" cy="730043"/>
          </a:xfrm>
        </p:spPr>
        <p:txBody>
          <a:bodyPr/>
          <a:lstStyle/>
          <a:p>
            <a:r>
              <a:rPr lang="en-IN" b="1" i="1" dirty="0"/>
              <a:t>S</a:t>
            </a:r>
            <a:r>
              <a:rPr lang="en-US" b="1" i="1" dirty="0"/>
              <a:t>pecimen: Tomato Leaves</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dirty="0"/>
              <a:t>W</a:t>
            </a:r>
            <a:r>
              <a:rPr lang="en-US" dirty="0"/>
              <a:t>orking Leaf</a:t>
            </a:r>
          </a:p>
        </p:txBody>
      </p:sp>
      <p:sp>
        <p:nvSpPr>
          <p:cNvPr id="5" name="Text Placeholder 4"/>
          <p:cNvSpPr>
            <a:spLocks noGrp="1"/>
          </p:cNvSpPr>
          <p:nvPr>
            <p:ph type="body" idx="1"/>
          </p:nvPr>
        </p:nvSpPr>
        <p:spPr>
          <a:xfrm>
            <a:off x="856546" y="1447656"/>
            <a:ext cx="7863707" cy="3518353"/>
          </a:xfrm>
        </p:spPr>
        <p:txBody>
          <a:bodyPr>
            <a:normAutofit fontScale="92500" lnSpcReduction="20000"/>
          </a:bodyPr>
          <a:lstStyle/>
          <a:p>
            <a:pPr algn="ctr">
              <a:buNone/>
            </a:pPr>
            <a:r>
              <a:rPr lang="en-US" b="0" u="sng" dirty="0">
                <a:latin typeface="Times" panose="02020603050405020304" pitchFamily="18" charset="0"/>
                <a:cs typeface="Times" panose="02020603050405020304" pitchFamily="18" charset="0"/>
              </a:rPr>
              <a:t>Tomato Leaf</a:t>
            </a:r>
          </a:p>
          <a:p>
            <a:pPr algn="just">
              <a:buNone/>
            </a:pPr>
            <a:r>
              <a:rPr lang="en-US" b="0" dirty="0">
                <a:latin typeface="Times" panose="02020603050405020304" pitchFamily="18" charset="0"/>
                <a:cs typeface="Times" panose="02020603050405020304" pitchFamily="18" charset="0"/>
              </a:rPr>
              <a:t>     Leaves are hairy, odorous, and compounded meaning the tomato plant’s leaves have each branch growing from the main stem and it consists of a leaf. A leaf is up to 45 cm (18 inches) long. Leaflets grows along the rachis or the central stem .The petiole is where rachis is attached to the trunk of the tomato plant. </a:t>
            </a:r>
          </a:p>
          <a:p>
            <a:pPr algn="just">
              <a:buNone/>
            </a:pPr>
            <a:r>
              <a:rPr lang="en-US" b="0" dirty="0">
                <a:latin typeface="Times" panose="02020603050405020304" pitchFamily="18" charset="0"/>
                <a:cs typeface="Times" panose="02020603050405020304" pitchFamily="18" charset="0"/>
              </a:rPr>
              <a:t>      It is susceptible to a number of pests and diseases, including bacterial wilt, early blight, mosaic virus, Fusarium wilt, nematodes, and tomato hornworms. Many of these problems can be controlled with crop rotation, the use of fungicides and pesticides, and the planting of resistant varieties</a:t>
            </a:r>
          </a:p>
          <a:p>
            <a:endParaRPr lang="en-US" dirty="0"/>
          </a:p>
        </p:txBody>
      </p:sp>
    </p:spTree>
    <p:extLst>
      <p:ext uri="{BB962C8B-B14F-4D97-AF65-F5344CB8AC3E}">
        <p14:creationId xmlns:p14="http://schemas.microsoft.com/office/powerpoint/2010/main" val="4170783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1115-6DD5-7E2B-FA2A-75CFBDA5D22E}"/>
              </a:ext>
            </a:extLst>
          </p:cNvPr>
          <p:cNvSpPr>
            <a:spLocks noGrp="1"/>
          </p:cNvSpPr>
          <p:nvPr>
            <p:ph type="title"/>
          </p:nvPr>
        </p:nvSpPr>
        <p:spPr>
          <a:xfrm>
            <a:off x="2092768" y="0"/>
            <a:ext cx="6623530" cy="725349"/>
          </a:xfrm>
        </p:spPr>
        <p:txBody>
          <a:bodyPr/>
          <a:lstStyle/>
          <a:p>
            <a:r>
              <a:rPr lang="en-IN" dirty="0"/>
              <a:t>Types of Leaf Diseases</a:t>
            </a:r>
            <a:endParaRPr lang="en-US" dirty="0"/>
          </a:p>
        </p:txBody>
      </p:sp>
      <p:sp>
        <p:nvSpPr>
          <p:cNvPr id="3" name="Content Placeholder 2">
            <a:extLst>
              <a:ext uri="{FF2B5EF4-FFF2-40B4-BE49-F238E27FC236}">
                <a16:creationId xmlns:a16="http://schemas.microsoft.com/office/drawing/2014/main" id="{AB8FA0C0-C11A-2450-6F04-F125979863FD}"/>
              </a:ext>
            </a:extLst>
          </p:cNvPr>
          <p:cNvSpPr>
            <a:spLocks noGrp="1"/>
          </p:cNvSpPr>
          <p:nvPr>
            <p:ph idx="1"/>
          </p:nvPr>
        </p:nvSpPr>
        <p:spPr>
          <a:xfrm>
            <a:off x="2092768" y="725349"/>
            <a:ext cx="6805905" cy="4188622"/>
          </a:xfrm>
        </p:spPr>
        <p:txBody>
          <a:bodyPr>
            <a:normAutofit lnSpcReduction="10000"/>
          </a:bodyPr>
          <a:lstStyle/>
          <a:p>
            <a:r>
              <a:rPr lang="en-IN" sz="1200" b="1" u="sng" dirty="0">
                <a:latin typeface="Times" panose="02020603050405020304" pitchFamily="18" charset="0"/>
                <a:cs typeface="Times" panose="02020603050405020304" pitchFamily="18" charset="0"/>
              </a:rPr>
              <a:t>The Bacterial Spot</a:t>
            </a:r>
            <a:r>
              <a:rPr lang="en-IN" sz="1200" dirty="0">
                <a:latin typeface="Times" panose="02020603050405020304" pitchFamily="18" charset="0"/>
                <a:cs typeface="Times" panose="02020603050405020304" pitchFamily="18" charset="0"/>
              </a:rPr>
              <a:t>: </a:t>
            </a:r>
            <a:r>
              <a:rPr lang="en-US" sz="1200" dirty="0">
                <a:effectLst/>
                <a:latin typeface="Times" panose="02020603050405020304" pitchFamily="18" charset="0"/>
                <a:ea typeface="Calibri" panose="020F0502020204030204" pitchFamily="34" charset="0"/>
                <a:cs typeface="Times" panose="02020603050405020304" pitchFamily="18" charset="0"/>
              </a:rPr>
              <a:t>The disease is caused by several species of Xanthomonas bacteria (most notably Xanthomonas </a:t>
            </a:r>
            <a:r>
              <a:rPr lang="en-US" sz="1200" dirty="0" err="1">
                <a:effectLst/>
                <a:latin typeface="Times" panose="02020603050405020304" pitchFamily="18" charset="0"/>
                <a:ea typeface="Calibri" panose="020F0502020204030204" pitchFamily="34" charset="0"/>
                <a:cs typeface="Times" panose="02020603050405020304" pitchFamily="18" charset="0"/>
              </a:rPr>
              <a:t>perforans</a:t>
            </a:r>
            <a:r>
              <a:rPr lang="en-US" sz="1200" dirty="0">
                <a:effectLst/>
                <a:latin typeface="Times" panose="02020603050405020304" pitchFamily="18" charset="0"/>
                <a:ea typeface="Calibri" panose="020F0502020204030204" pitchFamily="34" charset="0"/>
                <a:cs typeface="Times" panose="02020603050405020304" pitchFamily="18" charset="0"/>
              </a:rPr>
              <a:t>) and infects green tomatoes but not red tomatoes. Peppers also get infected. This disease is common during the rainy season. Damage to plants includes leaf and fruit spotting, causing yield loss, defoliation, and fruit sunburn. Symptoms consist of numerous small, angular, irregular water-soaked spots on leaves and slightly raised, crusted spots on fruit.</a:t>
            </a:r>
          </a:p>
          <a:p>
            <a:endParaRPr lang="en-US" sz="1200" dirty="0">
              <a:latin typeface="Times" panose="02020603050405020304" pitchFamily="18" charset="0"/>
              <a:cs typeface="Times" panose="02020603050405020304" pitchFamily="18" charset="0"/>
            </a:endParaRPr>
          </a:p>
          <a:p>
            <a:r>
              <a:rPr lang="en-US" sz="1200" b="1" u="sng" dirty="0">
                <a:latin typeface="Times" panose="02020603050405020304" pitchFamily="18" charset="0"/>
                <a:cs typeface="Times" panose="02020603050405020304" pitchFamily="18" charset="0"/>
              </a:rPr>
              <a:t>Early Blight: </a:t>
            </a:r>
            <a:r>
              <a:rPr lang="en-US" sz="1200" dirty="0">
                <a:effectLst/>
                <a:latin typeface="Times" panose="02020603050405020304" pitchFamily="18" charset="0"/>
                <a:ea typeface="Calibri" panose="020F0502020204030204" pitchFamily="34" charset="0"/>
                <a:cs typeface="Times" panose="02020603050405020304" pitchFamily="18" charset="0"/>
              </a:rPr>
              <a:t>The disease is caused by the fungus Alternaria </a:t>
            </a:r>
            <a:r>
              <a:rPr lang="en-US" sz="1200" dirty="0" err="1">
                <a:effectLst/>
                <a:latin typeface="Times" panose="02020603050405020304" pitchFamily="18" charset="0"/>
                <a:ea typeface="Calibri" panose="020F0502020204030204" pitchFamily="34" charset="0"/>
                <a:cs typeface="Times" panose="02020603050405020304" pitchFamily="18" charset="0"/>
              </a:rPr>
              <a:t>linariae</a:t>
            </a:r>
            <a:r>
              <a:rPr lang="en-US" sz="1200" dirty="0">
                <a:effectLst/>
                <a:latin typeface="Times" panose="02020603050405020304" pitchFamily="18" charset="0"/>
                <a:ea typeface="Calibri" panose="020F0502020204030204" pitchFamily="34" charset="0"/>
                <a:cs typeface="Times" panose="02020603050405020304" pitchFamily="18" charset="0"/>
              </a:rPr>
              <a:t> (previously known as A. </a:t>
            </a:r>
            <a:r>
              <a:rPr lang="en-US" sz="1200" dirty="0" err="1">
                <a:effectLst/>
                <a:latin typeface="Times" panose="02020603050405020304" pitchFamily="18" charset="0"/>
                <a:ea typeface="Calibri" panose="020F0502020204030204" pitchFamily="34" charset="0"/>
                <a:cs typeface="Times" panose="02020603050405020304" pitchFamily="18" charset="0"/>
              </a:rPr>
              <a:t>solani</a:t>
            </a:r>
            <a:r>
              <a:rPr lang="en-US" sz="1200" dirty="0">
                <a:effectLst/>
                <a:latin typeface="Times" panose="02020603050405020304" pitchFamily="18" charset="0"/>
                <a:ea typeface="Calibri" panose="020F0502020204030204" pitchFamily="34" charset="0"/>
                <a:cs typeface="Times" panose="02020603050405020304" pitchFamily="18" charset="0"/>
              </a:rPr>
              <a:t>) and is first observed on plants as small brown lesions, mainly  on older leaves. The spot enlarges and concentric rings with a bull's eye  pattern are seen in the  center of the affected area. The tissue  around the  spot may turn yellow.</a:t>
            </a:r>
          </a:p>
          <a:p>
            <a:endParaRPr lang="en-US" sz="1200" b="1" u="sng" dirty="0">
              <a:latin typeface="Times" panose="02020603050405020304" pitchFamily="18" charset="0"/>
              <a:cs typeface="Times" panose="02020603050405020304" pitchFamily="18" charset="0"/>
            </a:endParaRPr>
          </a:p>
          <a:p>
            <a:r>
              <a:rPr lang="en-US" sz="1200" b="1" u="sng" dirty="0">
                <a:latin typeface="Times" panose="02020603050405020304" pitchFamily="18" charset="0"/>
                <a:cs typeface="Times" panose="02020603050405020304" pitchFamily="18" charset="0"/>
              </a:rPr>
              <a:t>Late Blight: </a:t>
            </a:r>
            <a:r>
              <a:rPr lang="en-US" sz="1200" dirty="0">
                <a:effectLst/>
                <a:latin typeface="Times" panose="02020603050405020304" pitchFamily="18" charset="0"/>
                <a:ea typeface="Calibri" panose="020F0502020204030204" pitchFamily="34" charset="0"/>
                <a:cs typeface="Times" panose="02020603050405020304" pitchFamily="18" charset="0"/>
              </a:rPr>
              <a:t>Late blight is a potentially serious potato and tomato disease caused by the aquatic fungus Phytophthora </a:t>
            </a:r>
            <a:r>
              <a:rPr lang="en-US" sz="1200" dirty="0" err="1">
                <a:effectLst/>
                <a:latin typeface="Times" panose="02020603050405020304" pitchFamily="18" charset="0"/>
                <a:ea typeface="Calibri" panose="020F0502020204030204" pitchFamily="34" charset="0"/>
                <a:cs typeface="Times" panose="02020603050405020304" pitchFamily="18" charset="0"/>
              </a:rPr>
              <a:t>infestans</a:t>
            </a:r>
            <a:r>
              <a:rPr lang="en-US" sz="1200" dirty="0">
                <a:effectLst/>
                <a:latin typeface="Times" panose="02020603050405020304" pitchFamily="18" charset="0"/>
                <a:ea typeface="Calibri" panose="020F0502020204030204" pitchFamily="34" charset="0"/>
                <a:cs typeface="Times" panose="02020603050405020304" pitchFamily="18" charset="0"/>
              </a:rPr>
              <a:t>. Late blight is especially harmful in cool, damp weather. This pathogen can infect all parts of the plant. Young leaf lesions are small and appear as dark, water-soaked spots. These leaf spots expand rapidly, and white mold appears on the  affected margins on the underside of the leaves. </a:t>
            </a:r>
          </a:p>
          <a:p>
            <a:endParaRPr lang="en-US" sz="1200" dirty="0">
              <a:latin typeface="Times" panose="02020603050405020304" pitchFamily="18" charset="0"/>
              <a:ea typeface="Calibri" panose="020F0502020204030204" pitchFamily="34" charset="0"/>
              <a:cs typeface="Times" panose="02020603050405020304" pitchFamily="18" charset="0"/>
            </a:endParaRPr>
          </a:p>
          <a:p>
            <a:r>
              <a:rPr lang="en-US" sz="1200" b="1" u="sng" dirty="0">
                <a:effectLst/>
                <a:latin typeface="Times" panose="02020603050405020304" pitchFamily="18" charset="0"/>
                <a:ea typeface="Calibri" panose="020F0502020204030204" pitchFamily="34" charset="0"/>
                <a:cs typeface="Times" panose="02020603050405020304" pitchFamily="18" charset="0"/>
              </a:rPr>
              <a:t>Leaf </a:t>
            </a:r>
            <a:r>
              <a:rPr lang="en-US" sz="1200" b="1" u="sng" dirty="0" err="1">
                <a:effectLst/>
                <a:latin typeface="Times" panose="02020603050405020304" pitchFamily="18" charset="0"/>
                <a:ea typeface="Calibri" panose="020F0502020204030204" pitchFamily="34" charset="0"/>
                <a:cs typeface="Times" panose="02020603050405020304" pitchFamily="18" charset="0"/>
              </a:rPr>
              <a:t>Mould</a:t>
            </a:r>
            <a:r>
              <a:rPr lang="en-US" sz="1200" b="1" u="sng" dirty="0">
                <a:effectLst/>
                <a:latin typeface="Times" panose="02020603050405020304" pitchFamily="18" charset="0"/>
                <a:ea typeface="Calibri" panose="020F0502020204030204" pitchFamily="34" charset="0"/>
                <a:cs typeface="Times" panose="02020603050405020304" pitchFamily="18" charset="0"/>
              </a:rPr>
              <a:t>: </a:t>
            </a:r>
            <a:r>
              <a:rPr lang="en-US" sz="1300" dirty="0">
                <a:effectLst/>
                <a:latin typeface="Times" panose="02020603050405020304" pitchFamily="18" charset="0"/>
                <a:ea typeface="Calibri" panose="020F0502020204030204" pitchFamily="34" charset="0"/>
                <a:cs typeface="Times" panose="02020603050405020304" pitchFamily="18" charset="0"/>
              </a:rPr>
              <a:t>The fungus </a:t>
            </a:r>
            <a:r>
              <a:rPr lang="en-US" sz="1300" dirty="0" err="1">
                <a:effectLst/>
                <a:latin typeface="Times" panose="02020603050405020304" pitchFamily="18" charset="0"/>
                <a:ea typeface="Calibri" panose="020F0502020204030204" pitchFamily="34" charset="0"/>
                <a:cs typeface="Times" panose="02020603050405020304" pitchFamily="18" charset="0"/>
              </a:rPr>
              <a:t>Passalora</a:t>
            </a:r>
            <a:r>
              <a:rPr lang="en-US" sz="1300" dirty="0">
                <a:effectLst/>
                <a:latin typeface="Times" panose="02020603050405020304" pitchFamily="18" charset="0"/>
                <a:ea typeface="Calibri" panose="020F0502020204030204" pitchFamily="34" charset="0"/>
                <a:cs typeface="Times" panose="02020603050405020304" pitchFamily="18" charset="0"/>
              </a:rPr>
              <a:t> fulva causes leaf mold. It is first observed on old leaves near the ground where air movement is poor and humidity is high. The first symptom is pale green or yellowish spots on the upper surface of the leaves that enlarge and turn a characteristic yellow color.</a:t>
            </a:r>
            <a:endParaRPr lang="en-US" sz="1300" b="1" u="sng" dirty="0">
              <a:effectLst/>
              <a:latin typeface="Times" panose="02020603050405020304" pitchFamily="18" charset="0"/>
              <a:ea typeface="Calibri" panose="020F0502020204030204" pitchFamily="34" charset="0"/>
              <a:cs typeface="Times" panose="02020603050405020304" pitchFamily="18" charset="0"/>
            </a:endParaRPr>
          </a:p>
          <a:p>
            <a:endParaRPr lang="en-US" sz="1200" b="1" u="sng" dirty="0">
              <a:latin typeface="Times" panose="02020603050405020304" pitchFamily="18" charset="0"/>
              <a:cs typeface="Times" panose="02020603050405020304" pitchFamily="18" charset="0"/>
            </a:endParaRPr>
          </a:p>
          <a:p>
            <a:endParaRPr lang="en-US" sz="1200" b="1" u="sng"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50763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AA167B-F465-AB85-8046-3C1DF626ADAD}"/>
              </a:ext>
            </a:extLst>
          </p:cNvPr>
          <p:cNvSpPr>
            <a:spLocks noGrp="1"/>
          </p:cNvSpPr>
          <p:nvPr>
            <p:ph idx="1"/>
          </p:nvPr>
        </p:nvSpPr>
        <p:spPr>
          <a:xfrm>
            <a:off x="2181736" y="235131"/>
            <a:ext cx="6627727" cy="4673237"/>
          </a:xfrm>
        </p:spPr>
        <p:txBody>
          <a:bodyPr>
            <a:normAutofit/>
          </a:bodyPr>
          <a:lstStyle/>
          <a:p>
            <a:r>
              <a:rPr lang="en-IN" sz="1200" b="1" u="sng" dirty="0" err="1">
                <a:effectLst/>
                <a:latin typeface="Times" panose="02020603050405020304" pitchFamily="18" charset="0"/>
                <a:ea typeface="Calibri" panose="020F0502020204030204" pitchFamily="34" charset="0"/>
                <a:cs typeface="Times" panose="02020603050405020304" pitchFamily="18" charset="0"/>
              </a:rPr>
              <a:t>Septoria_leaf_spot</a:t>
            </a:r>
            <a:r>
              <a:rPr lang="en-IN" sz="1200" b="1" u="sng" dirty="0">
                <a:effectLst/>
                <a:latin typeface="Times" panose="02020603050405020304" pitchFamily="18" charset="0"/>
                <a:ea typeface="Calibri" panose="020F0502020204030204" pitchFamily="34" charset="0"/>
                <a:cs typeface="Times" panose="02020603050405020304" pitchFamily="18" charset="0"/>
              </a:rPr>
              <a:t>: </a:t>
            </a:r>
            <a:r>
              <a:rPr lang="en-US" sz="1200" dirty="0">
                <a:effectLst/>
                <a:latin typeface="Times" panose="02020603050405020304" pitchFamily="18" charset="0"/>
                <a:ea typeface="Calibri" panose="020F0502020204030204" pitchFamily="34" charset="0"/>
                <a:cs typeface="Times" panose="02020603050405020304" pitchFamily="18" charset="0"/>
              </a:rPr>
              <a:t>This devastating disease of tomato leaves, petioles, and stems (fruits are not infected) is caused by the fungus Septoria </a:t>
            </a:r>
            <a:r>
              <a:rPr lang="en-US" sz="1200" dirty="0" err="1">
                <a:effectLst/>
                <a:latin typeface="Times" panose="02020603050405020304" pitchFamily="18" charset="0"/>
                <a:ea typeface="Calibri" panose="020F0502020204030204" pitchFamily="34" charset="0"/>
                <a:cs typeface="Times" panose="02020603050405020304" pitchFamily="18" charset="0"/>
              </a:rPr>
              <a:t>lycopersici</a:t>
            </a:r>
            <a:r>
              <a:rPr lang="en-US" sz="1200" dirty="0">
                <a:effectLst/>
                <a:latin typeface="Times" panose="02020603050405020304" pitchFamily="18" charset="0"/>
                <a:ea typeface="Calibri" panose="020F0502020204030204" pitchFamily="34" charset="0"/>
                <a:cs typeface="Times" panose="02020603050405020304" pitchFamily="18" charset="0"/>
              </a:rPr>
              <a:t>. Infection usually occurs on the lower leaves near the ground after the plant begins to bear fruit. Numerous small circular spots with a dark border surrounding a beige center appear on older leaves. </a:t>
            </a:r>
          </a:p>
          <a:p>
            <a:endParaRPr lang="en-US" sz="1200" b="1" u="sng" dirty="0">
              <a:latin typeface="Times" panose="02020603050405020304" pitchFamily="18" charset="0"/>
              <a:cs typeface="Times" panose="02020603050405020304" pitchFamily="18" charset="0"/>
            </a:endParaRPr>
          </a:p>
          <a:p>
            <a:r>
              <a:rPr lang="en-IN" sz="1200" b="1" u="sng" dirty="0" err="1">
                <a:effectLst/>
                <a:latin typeface="Times" panose="02020603050405020304" pitchFamily="18" charset="0"/>
                <a:ea typeface="Calibri" panose="020F0502020204030204" pitchFamily="34" charset="0"/>
                <a:cs typeface="Times" panose="02020603050405020304" pitchFamily="18" charset="0"/>
              </a:rPr>
              <a:t>Tomato_spotted_wilt</a:t>
            </a:r>
            <a:r>
              <a:rPr lang="en-IN" sz="1200" b="1" u="sng" dirty="0">
                <a:effectLst/>
                <a:latin typeface="Times" panose="02020603050405020304" pitchFamily="18" charset="0"/>
                <a:ea typeface="Calibri" panose="020F0502020204030204" pitchFamily="34" charset="0"/>
                <a:cs typeface="Times" panose="02020603050405020304" pitchFamily="18" charset="0"/>
              </a:rPr>
              <a:t>: </a:t>
            </a:r>
            <a:r>
              <a:rPr lang="en-US" sz="1200" dirty="0">
                <a:effectLst/>
                <a:latin typeface="Times" panose="02020603050405020304" pitchFamily="18" charset="0"/>
                <a:ea typeface="Calibri" panose="020F0502020204030204" pitchFamily="34" charset="0"/>
                <a:cs typeface="Times" panose="02020603050405020304" pitchFamily="18" charset="0"/>
              </a:rPr>
              <a:t>Tomato spot wilt virus (TSWV) is spread by tiny insects called thrips. Thrips acquire the virus by eating one of the many infected weeds or ornamental hosts and infect the growing tomato plants. A few weeks after transplanting tomato plants into the garden, random plants may appear stunted , young leaves may have bronze or dark spots, and purple veins may  be prominent. Often bronze areas. </a:t>
            </a:r>
          </a:p>
          <a:p>
            <a:endParaRPr lang="en-US" sz="1200" b="1" u="sng" dirty="0">
              <a:latin typeface="Times" panose="02020603050405020304" pitchFamily="18" charset="0"/>
              <a:cs typeface="Times" panose="02020603050405020304" pitchFamily="18" charset="0"/>
            </a:endParaRPr>
          </a:p>
          <a:p>
            <a:r>
              <a:rPr lang="en-US" sz="1200" b="1" u="sng" dirty="0" err="1">
                <a:effectLst/>
                <a:latin typeface="Times" panose="02020603050405020304" pitchFamily="18" charset="0"/>
                <a:ea typeface="Calibri" panose="020F0502020204030204" pitchFamily="34" charset="0"/>
                <a:cs typeface="Times" panose="02020603050405020304" pitchFamily="18" charset="0"/>
              </a:rPr>
              <a:t>Tomato_mossaic_virus</a:t>
            </a:r>
            <a:r>
              <a:rPr lang="en-US" sz="1200" b="1" u="sng" dirty="0">
                <a:effectLst/>
                <a:latin typeface="Times" panose="02020603050405020304" pitchFamily="18" charset="0"/>
                <a:ea typeface="Calibri" panose="020F0502020204030204" pitchFamily="34" charset="0"/>
                <a:cs typeface="Times" panose="02020603050405020304" pitchFamily="18" charset="0"/>
              </a:rPr>
              <a:t>:</a:t>
            </a:r>
            <a:r>
              <a:rPr lang="en-US" sz="1200" u="sng" dirty="0">
                <a:effectLst/>
                <a:latin typeface="Times" panose="02020603050405020304" pitchFamily="18" charset="0"/>
                <a:ea typeface="Calibri" panose="020F0502020204030204" pitchFamily="34" charset="0"/>
                <a:cs typeface="Times" panose="02020603050405020304" pitchFamily="18" charset="0"/>
              </a:rPr>
              <a:t> </a:t>
            </a:r>
            <a:r>
              <a:rPr lang="en-US" sz="1200" dirty="0">
                <a:effectLst/>
                <a:latin typeface="Times" panose="02020603050405020304" pitchFamily="18" charset="0"/>
                <a:ea typeface="Calibri" panose="020F0502020204030204" pitchFamily="34" charset="0"/>
                <a:cs typeface="Times" panose="02020603050405020304" pitchFamily="18" charset="0"/>
              </a:rPr>
              <a:t>Tomato mosaic virus (</a:t>
            </a:r>
            <a:r>
              <a:rPr lang="en-US" sz="1200" dirty="0" err="1">
                <a:effectLst/>
                <a:latin typeface="Times" panose="02020603050405020304" pitchFamily="18" charset="0"/>
                <a:ea typeface="Calibri" panose="020F0502020204030204" pitchFamily="34" charset="0"/>
                <a:cs typeface="Times" panose="02020603050405020304" pitchFamily="18" charset="0"/>
              </a:rPr>
              <a:t>ToMV</a:t>
            </a:r>
            <a:r>
              <a:rPr lang="en-US" sz="1200" dirty="0">
                <a:effectLst/>
                <a:latin typeface="Times" panose="02020603050405020304" pitchFamily="18" charset="0"/>
                <a:ea typeface="Calibri" panose="020F0502020204030204" pitchFamily="34" charset="0"/>
                <a:cs typeface="Times" panose="02020603050405020304" pitchFamily="18" charset="0"/>
              </a:rPr>
              <a:t>) is a member of the family </a:t>
            </a:r>
            <a:r>
              <a:rPr lang="en-US" sz="1200" dirty="0" err="1">
                <a:effectLst/>
                <a:latin typeface="Times" panose="02020603050405020304" pitchFamily="18" charset="0"/>
                <a:ea typeface="Calibri" panose="020F0502020204030204" pitchFamily="34" charset="0"/>
                <a:cs typeface="Times" panose="02020603050405020304" pitchFamily="18" charset="0"/>
              </a:rPr>
              <a:t>Tobamoviridae</a:t>
            </a:r>
            <a:r>
              <a:rPr lang="en-US" sz="1200" dirty="0">
                <a:effectLst/>
                <a:latin typeface="Times" panose="02020603050405020304" pitchFamily="18" charset="0"/>
                <a:ea typeface="Calibri" panose="020F0502020204030204" pitchFamily="34" charset="0"/>
                <a:cs typeface="Times" panose="02020603050405020304" pitchFamily="18" charset="0"/>
              </a:rPr>
              <a:t> and belongs to the genus </a:t>
            </a:r>
            <a:r>
              <a:rPr lang="en-US" sz="1200" dirty="0" err="1">
                <a:effectLst/>
                <a:latin typeface="Times" panose="02020603050405020304" pitchFamily="18" charset="0"/>
                <a:ea typeface="Calibri" panose="020F0502020204030204" pitchFamily="34" charset="0"/>
                <a:cs typeface="Times" panose="02020603050405020304" pitchFamily="18" charset="0"/>
              </a:rPr>
              <a:t>Tobamovirus</a:t>
            </a:r>
            <a:r>
              <a:rPr lang="en-US" sz="1200" dirty="0">
                <a:effectLst/>
                <a:latin typeface="Times" panose="02020603050405020304" pitchFamily="18" charset="0"/>
                <a:ea typeface="Calibri" panose="020F0502020204030204" pitchFamily="34" charset="0"/>
                <a:cs typeface="Times" panose="02020603050405020304" pitchFamily="18" charset="0"/>
              </a:rPr>
              <a:t>, a plant pathogenic virus. It is found worldwide and affects tomatoes and many other plants with a wide host range, including many crops and weeds such as tobacco and beans. All of these can serve as an inoculum. Tomatoes are highly susceptible plants to tomato mosaic virus (</a:t>
            </a:r>
            <a:r>
              <a:rPr lang="en-US" sz="1200" dirty="0" err="1">
                <a:effectLst/>
                <a:latin typeface="Times" panose="02020603050405020304" pitchFamily="18" charset="0"/>
                <a:ea typeface="Calibri" panose="020F0502020204030204" pitchFamily="34" charset="0"/>
                <a:cs typeface="Times" panose="02020603050405020304" pitchFamily="18" charset="0"/>
              </a:rPr>
              <a:t>ToMV</a:t>
            </a:r>
            <a:r>
              <a:rPr lang="en-US" sz="1200" dirty="0">
                <a:effectLst/>
                <a:latin typeface="Times" panose="02020603050405020304" pitchFamily="18" charset="0"/>
                <a:ea typeface="Calibri" panose="020F0502020204030204" pitchFamily="34" charset="0"/>
                <a:cs typeface="Times" panose="02020603050405020304" pitchFamily="18" charset="0"/>
              </a:rPr>
              <a:t>). Symptoms range from tiling, wrinkling, shrinking and curving of leaflets, and irregular fruit ripening. </a:t>
            </a:r>
          </a:p>
          <a:p>
            <a:endParaRPr lang="en-US" sz="1200" b="1" u="sng" dirty="0">
              <a:latin typeface="Times" panose="02020603050405020304" pitchFamily="18" charset="0"/>
              <a:cs typeface="Times" panose="02020603050405020304" pitchFamily="18" charset="0"/>
            </a:endParaRPr>
          </a:p>
          <a:p>
            <a:r>
              <a:rPr lang="en-US" sz="1200" b="1" u="sng" dirty="0" err="1">
                <a:effectLst/>
                <a:latin typeface="Times" panose="02020603050405020304" pitchFamily="18" charset="0"/>
                <a:ea typeface="Calibri" panose="020F0502020204030204" pitchFamily="34" charset="0"/>
                <a:cs typeface="Times" panose="02020603050405020304" pitchFamily="18" charset="0"/>
              </a:rPr>
              <a:t>Yellow_leaf_curl</a:t>
            </a:r>
            <a:r>
              <a:rPr lang="en-US" sz="1200" b="1" u="sng" dirty="0">
                <a:effectLst/>
                <a:latin typeface="Times" panose="02020603050405020304" pitchFamily="18" charset="0"/>
                <a:ea typeface="Calibri" panose="020F0502020204030204" pitchFamily="34" charset="0"/>
                <a:cs typeface="Times" panose="02020603050405020304" pitchFamily="18" charset="0"/>
              </a:rPr>
              <a:t>: </a:t>
            </a:r>
            <a:r>
              <a:rPr lang="en-US" sz="1200" dirty="0">
                <a:effectLst/>
                <a:latin typeface="Times" panose="02020603050405020304" pitchFamily="18" charset="0"/>
                <a:ea typeface="Calibri" panose="020F0502020204030204" pitchFamily="34" charset="0"/>
                <a:cs typeface="Times" panose="02020603050405020304" pitchFamily="18" charset="0"/>
              </a:rPr>
              <a:t>Tomato yellow leaf curl virus (TYLCV) is transmitted by whiteflies rather g than through seeds. This disease is very detrimental too the fruit yield  of both tomato and pepper crops. Whiteflies may pick up disease from nearby infected weeds. Tomato plant symptoms include upturned leaf </a:t>
            </a:r>
            <a:r>
              <a:rPr lang="en-US" sz="1200" dirty="0" err="1">
                <a:effectLst/>
                <a:latin typeface="Times" panose="02020603050405020304" pitchFamily="18" charset="0"/>
                <a:ea typeface="Calibri" panose="020F0502020204030204" pitchFamily="34" charset="0"/>
                <a:cs typeface="Times" panose="02020603050405020304" pitchFamily="18" charset="0"/>
              </a:rPr>
              <a:t>curls,eyellow</a:t>
            </a:r>
            <a:r>
              <a:rPr lang="en-US" sz="1200" dirty="0">
                <a:effectLst/>
                <a:latin typeface="Times" panose="02020603050405020304" pitchFamily="18" charset="0"/>
                <a:ea typeface="Calibri" panose="020F0502020204030204" pitchFamily="34" charset="0"/>
                <a:cs typeface="Times" panose="02020603050405020304" pitchFamily="18" charset="0"/>
              </a:rPr>
              <a:t> (yellowing) leaf </a:t>
            </a:r>
            <a:r>
              <a:rPr lang="en-US" sz="1200" dirty="0" err="1">
                <a:effectLst/>
                <a:latin typeface="Times" panose="02020603050405020304" pitchFamily="18" charset="0"/>
                <a:ea typeface="Calibri" panose="020F0502020204030204" pitchFamily="34" charset="0"/>
                <a:cs typeface="Times" panose="02020603050405020304" pitchFamily="18" charset="0"/>
              </a:rPr>
              <a:t>margins,.smaller</a:t>
            </a:r>
            <a:r>
              <a:rPr lang="en-US" sz="1200" dirty="0">
                <a:effectLst/>
                <a:latin typeface="Times" panose="02020603050405020304" pitchFamily="18" charset="0"/>
                <a:ea typeface="Calibri" panose="020F0502020204030204" pitchFamily="34" charset="0"/>
                <a:cs typeface="Times" panose="02020603050405020304" pitchFamily="18" charset="0"/>
              </a:rPr>
              <a:t> than normal leaves, plant stunting, and </a:t>
            </a:r>
            <a:r>
              <a:rPr lang="en-US" sz="1200" dirty="0" err="1">
                <a:effectLst/>
                <a:latin typeface="Times" panose="02020603050405020304" pitchFamily="18" charset="0"/>
                <a:ea typeface="Calibri" panose="020F0502020204030204" pitchFamily="34" charset="0"/>
                <a:cs typeface="Times" panose="02020603050405020304" pitchFamily="18" charset="0"/>
              </a:rPr>
              <a:t>flowerrdrop</a:t>
            </a:r>
            <a:r>
              <a:rPr lang="en-US" sz="1200" dirty="0">
                <a:effectLst/>
                <a:latin typeface="Times" panose="02020603050405020304" pitchFamily="18" charset="0"/>
                <a:ea typeface="Calibri" panose="020F0502020204030204" pitchFamily="34" charset="0"/>
                <a:cs typeface="Times" panose="02020603050405020304" pitchFamily="18" charset="0"/>
              </a:rPr>
              <a:t>. Fruit may not form if tomato plants </a:t>
            </a:r>
            <a:r>
              <a:rPr lang="en-US" sz="1200" dirty="0" err="1">
                <a:effectLst/>
                <a:latin typeface="Times" panose="02020603050405020304" pitchFamily="18" charset="0"/>
                <a:ea typeface="Calibri" panose="020F0502020204030204" pitchFamily="34" charset="0"/>
                <a:cs typeface="Times" panose="02020603050405020304" pitchFamily="18" charset="0"/>
              </a:rPr>
              <a:t>areeinfected</a:t>
            </a:r>
            <a:r>
              <a:rPr lang="en-US" sz="1200" dirty="0">
                <a:effectLst/>
                <a:latin typeface="Times" panose="02020603050405020304" pitchFamily="18" charset="0"/>
                <a:ea typeface="Calibri" panose="020F0502020204030204" pitchFamily="34" charset="0"/>
                <a:cs typeface="Times" panose="02020603050405020304" pitchFamily="18" charset="0"/>
              </a:rPr>
              <a:t> early in </a:t>
            </a:r>
            <a:r>
              <a:rPr lang="en-US" sz="1200" dirty="0" err="1">
                <a:effectLst/>
                <a:latin typeface="Times" panose="02020603050405020304" pitchFamily="18" charset="0"/>
                <a:ea typeface="Calibri" panose="020F0502020204030204" pitchFamily="34" charset="0"/>
                <a:cs typeface="Times" panose="02020603050405020304" pitchFamily="18" charset="0"/>
              </a:rPr>
              <a:t>theiregrowth</a:t>
            </a:r>
            <a:r>
              <a:rPr lang="en-US" sz="1200" dirty="0">
                <a:effectLst/>
                <a:latin typeface="Times" panose="02020603050405020304" pitchFamily="18" charset="0"/>
                <a:ea typeface="Calibri" panose="020F0502020204030204" pitchFamily="34" charset="0"/>
                <a:cs typeface="Times" panose="02020603050405020304" pitchFamily="18" charset="0"/>
              </a:rPr>
              <a:t>. </a:t>
            </a:r>
            <a:endParaRPr lang="en-US" sz="1200" b="1" u="sng" dirty="0">
              <a:effectLst/>
              <a:latin typeface="Times" panose="02020603050405020304" pitchFamily="18" charset="0"/>
              <a:ea typeface="Calibri" panose="020F0502020204030204" pitchFamily="34" charset="0"/>
              <a:cs typeface="Times" panose="02020603050405020304" pitchFamily="18" charset="0"/>
            </a:endParaRPr>
          </a:p>
        </p:txBody>
      </p:sp>
    </p:spTree>
    <p:extLst>
      <p:ext uri="{BB962C8B-B14F-4D97-AF65-F5344CB8AC3E}">
        <p14:creationId xmlns:p14="http://schemas.microsoft.com/office/powerpoint/2010/main" val="901579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1AEE8-C8D3-D546-6A79-D736283BE063}"/>
              </a:ext>
            </a:extLst>
          </p:cNvPr>
          <p:cNvSpPr>
            <a:spLocks noGrp="1"/>
          </p:cNvSpPr>
          <p:nvPr>
            <p:ph type="title"/>
          </p:nvPr>
        </p:nvSpPr>
        <p:spPr/>
        <p:txBody>
          <a:bodyPr/>
          <a:lstStyle/>
          <a:p>
            <a:r>
              <a:rPr lang="en-IN" dirty="0"/>
              <a:t>Results</a:t>
            </a:r>
            <a:endParaRPr lang="en-US" dirty="0"/>
          </a:p>
        </p:txBody>
      </p:sp>
      <p:sp>
        <p:nvSpPr>
          <p:cNvPr id="3" name="Text Placeholder 2">
            <a:extLst>
              <a:ext uri="{FF2B5EF4-FFF2-40B4-BE49-F238E27FC236}">
                <a16:creationId xmlns:a16="http://schemas.microsoft.com/office/drawing/2014/main" id="{D57E9CA5-420E-2D48-EFBE-F9465C0D62CB}"/>
              </a:ext>
            </a:extLst>
          </p:cNvPr>
          <p:cNvSpPr>
            <a:spLocks noGrp="1"/>
          </p:cNvSpPr>
          <p:nvPr>
            <p:ph type="body" idx="1"/>
          </p:nvPr>
        </p:nvSpPr>
        <p:spPr>
          <a:xfrm>
            <a:off x="510569" y="1202330"/>
            <a:ext cx="8328631" cy="3756246"/>
          </a:xfrm>
        </p:spPr>
        <p:txBody>
          <a:bodyPr>
            <a:normAutofit/>
          </a:bodyPr>
          <a:lstStyle/>
          <a:p>
            <a:pPr algn="l">
              <a:lnSpc>
                <a:spcPct val="115000"/>
              </a:lnSpc>
              <a:spcAft>
                <a:spcPts val="1000"/>
              </a:spcAft>
            </a:pPr>
            <a:r>
              <a:rPr lang="en-IN" sz="1200" dirty="0">
                <a:latin typeface="Times" panose="02020603050405020304" pitchFamily="18" charset="0"/>
                <a:cs typeface="Times" panose="02020603050405020304" pitchFamily="18" charset="0"/>
              </a:rPr>
              <a:t>1. </a:t>
            </a:r>
            <a:r>
              <a:rPr lang="en-IN" sz="1200" u="sng" dirty="0">
                <a:latin typeface="Times" panose="02020603050405020304" pitchFamily="18" charset="0"/>
                <a:cs typeface="Times" panose="02020603050405020304" pitchFamily="18" charset="0"/>
              </a:rPr>
              <a:t>Dataset: </a:t>
            </a:r>
            <a:r>
              <a:rPr lang="en-US" sz="1200" b="0" dirty="0">
                <a:effectLst/>
                <a:latin typeface="Times" panose="02020603050405020304" pitchFamily="18" charset="0"/>
                <a:ea typeface="Calibri" panose="020F0502020204030204" pitchFamily="34" charset="0"/>
                <a:cs typeface="Times" panose="02020603050405020304" pitchFamily="18" charset="0"/>
              </a:rPr>
              <a:t>Tomato disease images are from the Plant Village dataset. </a:t>
            </a:r>
            <a:r>
              <a:rPr lang="en-US" sz="1200" b="0" dirty="0" err="1">
                <a:effectLst/>
                <a:latin typeface="Times" panose="02020603050405020304" pitchFamily="18" charset="0"/>
                <a:ea typeface="Calibri" panose="020F0502020204030204" pitchFamily="34" charset="0"/>
                <a:cs typeface="Times" panose="02020603050405020304" pitchFamily="18" charset="0"/>
              </a:rPr>
              <a:t>Thisddataset</a:t>
            </a:r>
            <a:r>
              <a:rPr lang="en-US" sz="1200" b="0" dirty="0">
                <a:effectLst/>
                <a:latin typeface="Times" panose="02020603050405020304" pitchFamily="18" charset="0"/>
                <a:ea typeface="Calibri" panose="020F0502020204030204" pitchFamily="34" charset="0"/>
                <a:cs typeface="Times" panose="02020603050405020304" pitchFamily="18" charset="0"/>
              </a:rPr>
              <a:t>  contains over 50,000 of </a:t>
            </a:r>
            <a:r>
              <a:rPr lang="en-US" sz="1200" b="0" dirty="0" err="1">
                <a:effectLst/>
                <a:latin typeface="Times" panose="02020603050405020304" pitchFamily="18" charset="0"/>
                <a:ea typeface="Calibri" panose="020F0502020204030204" pitchFamily="34" charset="0"/>
                <a:cs typeface="Times" panose="02020603050405020304" pitchFamily="18" charset="0"/>
              </a:rPr>
              <a:t>hisiimages</a:t>
            </a:r>
            <a:r>
              <a:rPr lang="en-US" sz="1200" b="0" dirty="0">
                <a:effectLst/>
                <a:latin typeface="Times" panose="02020603050405020304" pitchFamily="18" charset="0"/>
                <a:ea typeface="Calibri" panose="020F0502020204030204" pitchFamily="34" charset="0"/>
                <a:cs typeface="Times" panose="02020603050405020304" pitchFamily="18" charset="0"/>
              </a:rPr>
              <a:t> of 14 crops including tomatoes, potatoes, grapes, apples, corn, blueberries, </a:t>
            </a:r>
            <a:r>
              <a:rPr lang="en-US" sz="1200" b="0" dirty="0" err="1">
                <a:effectLst/>
                <a:latin typeface="Times" panose="02020603050405020304" pitchFamily="18" charset="0"/>
                <a:ea typeface="Calibri" panose="020F0502020204030204" pitchFamily="34" charset="0"/>
                <a:cs typeface="Times" panose="02020603050405020304" pitchFamily="18" charset="0"/>
              </a:rPr>
              <a:t>raspberries,ssoybeans</a:t>
            </a:r>
            <a:r>
              <a:rPr lang="en-US" sz="1200" b="0" dirty="0">
                <a:effectLst/>
                <a:latin typeface="Times" panose="02020603050405020304" pitchFamily="18" charset="0"/>
                <a:ea typeface="Calibri" panose="020F0502020204030204" pitchFamily="34" charset="0"/>
                <a:cs typeface="Times" panose="02020603050405020304" pitchFamily="18" charset="0"/>
              </a:rPr>
              <a:t>, pumpkins and strawberries. Tomatoes were selected as the </a:t>
            </a:r>
            <a:r>
              <a:rPr lang="en-US" sz="1200" b="0" dirty="0" err="1">
                <a:effectLst/>
                <a:latin typeface="Times" panose="02020603050405020304" pitchFamily="18" charset="0"/>
                <a:ea typeface="Calibri" panose="020F0502020204030204" pitchFamily="34" charset="0"/>
                <a:cs typeface="Times" panose="02020603050405020304" pitchFamily="18" charset="0"/>
              </a:rPr>
              <a:t>targetccrop</a:t>
            </a:r>
            <a:r>
              <a:rPr lang="en-US" sz="1200" b="0" dirty="0">
                <a:effectLst/>
                <a:latin typeface="Times" panose="02020603050405020304" pitchFamily="18" charset="0"/>
                <a:ea typeface="Calibri" panose="020F0502020204030204" pitchFamily="34" charset="0"/>
                <a:cs typeface="Times" panose="02020603050405020304" pitchFamily="18" charset="0"/>
              </a:rPr>
              <a:t>. Here are pictures of the different classes of tomatoes (see diagram).</a:t>
            </a:r>
          </a:p>
          <a:p>
            <a:pPr algn="l">
              <a:lnSpc>
                <a:spcPct val="115000"/>
              </a:lnSpc>
              <a:spcAft>
                <a:spcPts val="1000"/>
              </a:spcAft>
            </a:pPr>
            <a:r>
              <a:rPr lang="en-US" sz="1200" b="0" dirty="0">
                <a:effectLst/>
                <a:latin typeface="Times" panose="02020603050405020304" pitchFamily="18" charset="0"/>
                <a:ea typeface="Calibri" panose="020F0502020204030204" pitchFamily="34" charset="0"/>
                <a:cs typeface="Times" panose="02020603050405020304" pitchFamily="18" charset="0"/>
              </a:rPr>
              <a:t>(link for </a:t>
            </a:r>
            <a:r>
              <a:rPr lang="en-US" sz="1200" b="0" dirty="0" err="1">
                <a:effectLst/>
                <a:latin typeface="Times" panose="02020603050405020304" pitchFamily="18" charset="0"/>
                <a:ea typeface="Calibri" panose="020F0502020204030204" pitchFamily="34" charset="0"/>
                <a:cs typeface="Times" panose="02020603050405020304" pitchFamily="18" charset="0"/>
              </a:rPr>
              <a:t>theddataset</a:t>
            </a:r>
            <a:r>
              <a:rPr lang="en-US" sz="1200" b="0" dirty="0">
                <a:effectLst/>
                <a:latin typeface="Times" panose="02020603050405020304" pitchFamily="18" charset="0"/>
                <a:ea typeface="Calibri" panose="020F0502020204030204" pitchFamily="34" charset="0"/>
                <a:cs typeface="Times" panose="02020603050405020304" pitchFamily="18" charset="0"/>
              </a:rPr>
              <a:t> :-</a:t>
            </a:r>
            <a:r>
              <a:rPr lang="en-US" sz="1200" b="0" u="sng" dirty="0">
                <a:effectLst/>
                <a:latin typeface="Times" panose="02020603050405020304" pitchFamily="18" charset="0"/>
                <a:ea typeface="Calibri" panose="020F0502020204030204" pitchFamily="34" charset="0"/>
                <a:cs typeface="Times" panose="02020603050405020304" pitchFamily="18" charset="0"/>
                <a:hlinkClick r:id="rId3">
                  <a:extLst>
                    <a:ext uri="{A12FA001-AC4F-418D-AE19-62706E023703}">
                      <ahyp:hlinkClr xmlns:ahyp="http://schemas.microsoft.com/office/drawing/2018/hyperlinkcolor" val="tx"/>
                    </a:ext>
                  </a:extLst>
                </a:hlinkClick>
              </a:rPr>
              <a:t>https://data.mendeley.com/datasets/tywbtsjrjv/1</a:t>
            </a:r>
            <a:r>
              <a:rPr lang="en-US" sz="1200" b="0" dirty="0">
                <a:effectLst/>
                <a:latin typeface="Times" panose="02020603050405020304" pitchFamily="18" charset="0"/>
                <a:ea typeface="Calibri" panose="020F0502020204030204" pitchFamily="34" charset="0"/>
                <a:cs typeface="Times" panose="02020603050405020304" pitchFamily="18" charset="0"/>
              </a:rPr>
              <a:t>)</a:t>
            </a:r>
          </a:p>
          <a:p>
            <a:pPr algn="l">
              <a:lnSpc>
                <a:spcPct val="115000"/>
              </a:lnSpc>
              <a:spcAft>
                <a:spcPts val="1000"/>
              </a:spcAft>
            </a:pPr>
            <a:endParaRPr lang="en-US" sz="1200" b="0" dirty="0">
              <a:latin typeface="Times" panose="02020603050405020304" pitchFamily="18" charset="0"/>
              <a:ea typeface="Calibri" panose="020F0502020204030204" pitchFamily="34" charset="0"/>
              <a:cs typeface="Times" panose="02020603050405020304" pitchFamily="18" charset="0"/>
            </a:endParaRPr>
          </a:p>
          <a:p>
            <a:pPr algn="l">
              <a:lnSpc>
                <a:spcPct val="115000"/>
              </a:lnSpc>
              <a:spcAft>
                <a:spcPts val="1000"/>
              </a:spcAft>
            </a:pPr>
            <a:endParaRPr lang="en-US" sz="1200" b="0" dirty="0">
              <a:latin typeface="Times" panose="02020603050405020304" pitchFamily="18" charset="0"/>
              <a:ea typeface="Calibri" panose="020F0502020204030204" pitchFamily="34" charset="0"/>
              <a:cs typeface="Times" panose="02020603050405020304" pitchFamily="18" charset="0"/>
            </a:endParaRPr>
          </a:p>
          <a:p>
            <a:pPr algn="l">
              <a:lnSpc>
                <a:spcPct val="115000"/>
              </a:lnSpc>
              <a:spcAft>
                <a:spcPts val="1000"/>
              </a:spcAft>
            </a:pPr>
            <a:endParaRPr lang="en-US" sz="1200" b="0" dirty="0">
              <a:latin typeface="Times" panose="02020603050405020304" pitchFamily="18" charset="0"/>
              <a:ea typeface="Calibri" panose="020F0502020204030204" pitchFamily="34" charset="0"/>
              <a:cs typeface="Times" panose="02020603050405020304" pitchFamily="18" charset="0"/>
            </a:endParaRPr>
          </a:p>
          <a:p>
            <a:pPr algn="l">
              <a:lnSpc>
                <a:spcPct val="115000"/>
              </a:lnSpc>
              <a:spcAft>
                <a:spcPts val="1000"/>
              </a:spcAft>
            </a:pPr>
            <a:endParaRPr lang="en-US" sz="1200" b="0" dirty="0">
              <a:latin typeface="Times" panose="02020603050405020304" pitchFamily="18" charset="0"/>
              <a:ea typeface="Calibri" panose="020F0502020204030204" pitchFamily="34" charset="0"/>
              <a:cs typeface="Times" panose="02020603050405020304" pitchFamily="18" charset="0"/>
            </a:endParaRPr>
          </a:p>
          <a:p>
            <a:pPr algn="l">
              <a:lnSpc>
                <a:spcPct val="115000"/>
              </a:lnSpc>
              <a:spcAft>
                <a:spcPts val="1000"/>
              </a:spcAft>
            </a:pPr>
            <a:endParaRPr lang="en-US" sz="1200" b="0" dirty="0">
              <a:latin typeface="Times" panose="02020603050405020304" pitchFamily="18" charset="0"/>
              <a:ea typeface="Calibri" panose="020F0502020204030204" pitchFamily="34" charset="0"/>
              <a:cs typeface="Times" panose="02020603050405020304" pitchFamily="18" charset="0"/>
            </a:endParaRPr>
          </a:p>
          <a:p>
            <a:pPr algn="l">
              <a:lnSpc>
                <a:spcPct val="115000"/>
              </a:lnSpc>
              <a:spcAft>
                <a:spcPts val="1000"/>
              </a:spcAft>
            </a:pPr>
            <a:endParaRPr lang="en-US" sz="1200" b="0" dirty="0">
              <a:effectLst/>
              <a:latin typeface="Times" panose="02020603050405020304" pitchFamily="18" charset="0"/>
              <a:ea typeface="Calibri" panose="020F0502020204030204" pitchFamily="34" charset="0"/>
              <a:cs typeface="Times" panose="02020603050405020304" pitchFamily="18" charset="0"/>
            </a:endParaRPr>
          </a:p>
          <a:p>
            <a:pPr marL="342900" indent="-342900">
              <a:buFont typeface="Arial" panose="020B0604020202020204" pitchFamily="34" charset="0"/>
              <a:buChar char="•"/>
            </a:pPr>
            <a:endParaRPr lang="en-US" sz="1200" u="sng" dirty="0">
              <a:latin typeface="Times" panose="02020603050405020304" pitchFamily="18" charset="0"/>
              <a:cs typeface="Times" panose="02020603050405020304" pitchFamily="18" charset="0"/>
            </a:endParaRPr>
          </a:p>
        </p:txBody>
      </p:sp>
      <p:pic>
        <p:nvPicPr>
          <p:cNvPr id="7" name="Picture 6">
            <a:extLst>
              <a:ext uri="{FF2B5EF4-FFF2-40B4-BE49-F238E27FC236}">
                <a16:creationId xmlns:a16="http://schemas.microsoft.com/office/drawing/2014/main" id="{8A562BA5-85F1-790A-CFAD-DFADDD1F91A0}"/>
              </a:ext>
            </a:extLst>
          </p:cNvPr>
          <p:cNvPicPr>
            <a:picLocks noChangeAspect="1"/>
          </p:cNvPicPr>
          <p:nvPr/>
        </p:nvPicPr>
        <p:blipFill>
          <a:blip r:embed="rId4"/>
          <a:stretch>
            <a:fillRect/>
          </a:stretch>
        </p:blipFill>
        <p:spPr>
          <a:xfrm>
            <a:off x="788020" y="2486521"/>
            <a:ext cx="7218556" cy="2472055"/>
          </a:xfrm>
          <a:prstGeom prst="rect">
            <a:avLst/>
          </a:prstGeom>
        </p:spPr>
      </p:pic>
    </p:spTree>
    <p:extLst>
      <p:ext uri="{BB962C8B-B14F-4D97-AF65-F5344CB8AC3E}">
        <p14:creationId xmlns:p14="http://schemas.microsoft.com/office/powerpoint/2010/main" val="213643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97C0FC-AD94-3DCF-DD6D-172A5A1CFBF1}"/>
              </a:ext>
            </a:extLst>
          </p:cNvPr>
          <p:cNvSpPr>
            <a:spLocks noGrp="1"/>
          </p:cNvSpPr>
          <p:nvPr>
            <p:ph sz="quarter" idx="4"/>
          </p:nvPr>
        </p:nvSpPr>
        <p:spPr>
          <a:xfrm>
            <a:off x="510569" y="1213808"/>
            <a:ext cx="8187382" cy="3680167"/>
          </a:xfrm>
        </p:spPr>
        <p:txBody>
          <a:bodyPr>
            <a:normAutofit/>
          </a:bodyPr>
          <a:lstStyle/>
          <a:p>
            <a:pPr marL="0" indent="0" algn="l">
              <a:buNone/>
            </a:pPr>
            <a:r>
              <a:rPr lang="en-IN" sz="1400" b="1" dirty="0">
                <a:latin typeface="Times" panose="02020603050405020304" pitchFamily="18" charset="0"/>
                <a:cs typeface="Times" panose="02020603050405020304" pitchFamily="18" charset="0"/>
              </a:rPr>
              <a:t>2. </a:t>
            </a:r>
            <a:r>
              <a:rPr lang="en-IN" sz="1400" b="1" u="sng" dirty="0">
                <a:latin typeface="Times" panose="02020603050405020304" pitchFamily="18" charset="0"/>
                <a:cs typeface="Times" panose="02020603050405020304" pitchFamily="18" charset="0"/>
              </a:rPr>
              <a:t>Using KNN:</a:t>
            </a:r>
          </a:p>
          <a:p>
            <a:pPr marL="0" indent="0" algn="l">
              <a:buNone/>
            </a:pPr>
            <a:endParaRPr lang="en-IN" sz="1400" b="1" u="sng" dirty="0">
              <a:latin typeface="Times" panose="02020603050405020304" pitchFamily="18" charset="0"/>
              <a:cs typeface="Times" panose="02020603050405020304" pitchFamily="18" charset="0"/>
            </a:endParaRPr>
          </a:p>
          <a:p>
            <a:pPr marL="0" indent="0" algn="l">
              <a:buNone/>
            </a:pPr>
            <a:r>
              <a:rPr lang="en-IN" sz="1400" b="1" dirty="0">
                <a:latin typeface="Times" panose="02020603050405020304" pitchFamily="18" charset="0"/>
                <a:cs typeface="Times" panose="02020603050405020304" pitchFamily="18" charset="0"/>
              </a:rPr>
              <a:t>Output:</a:t>
            </a:r>
          </a:p>
          <a:p>
            <a:pPr marL="0" indent="0" algn="l">
              <a:buNone/>
            </a:pPr>
            <a:endParaRPr lang="en-IN" sz="1400" b="1" dirty="0">
              <a:latin typeface="Times" panose="02020603050405020304" pitchFamily="18" charset="0"/>
              <a:cs typeface="Times" panose="02020603050405020304" pitchFamily="18" charset="0"/>
            </a:endParaRPr>
          </a:p>
        </p:txBody>
      </p:sp>
      <p:pic>
        <p:nvPicPr>
          <p:cNvPr id="14" name="Picture 13">
            <a:extLst>
              <a:ext uri="{FF2B5EF4-FFF2-40B4-BE49-F238E27FC236}">
                <a16:creationId xmlns:a16="http://schemas.microsoft.com/office/drawing/2014/main" id="{8173774F-C4D4-7157-A77A-6AD1D5F80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921" y="1779710"/>
            <a:ext cx="7032703" cy="31937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996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B6BD3C7-0288-2D09-FCB6-2436EDDFD95D}"/>
              </a:ext>
            </a:extLst>
          </p:cNvPr>
          <p:cNvSpPr>
            <a:spLocks noGrp="1"/>
          </p:cNvSpPr>
          <p:nvPr>
            <p:ph sz="half" idx="2"/>
          </p:nvPr>
        </p:nvSpPr>
        <p:spPr>
          <a:xfrm>
            <a:off x="531812" y="1221243"/>
            <a:ext cx="8181008" cy="3715029"/>
          </a:xfrm>
        </p:spPr>
        <p:txBody>
          <a:bodyPr/>
          <a:lstStyle/>
          <a:p>
            <a:pPr marL="0" indent="0" algn="l">
              <a:buNone/>
            </a:pPr>
            <a:r>
              <a:rPr lang="en-IN" sz="2000" b="1" u="sng" dirty="0">
                <a:latin typeface="Times" panose="02020603050405020304" pitchFamily="18" charset="0"/>
                <a:cs typeface="Times" panose="02020603050405020304" pitchFamily="18" charset="0"/>
              </a:rPr>
              <a:t>Visualizations :</a:t>
            </a:r>
          </a:p>
          <a:p>
            <a:pPr marL="0" indent="0" algn="l">
              <a:buNone/>
            </a:pPr>
            <a:endParaRPr lang="en-US" b="1" u="sng" dirty="0">
              <a:latin typeface="Times" panose="02020603050405020304" pitchFamily="18" charset="0"/>
              <a:cs typeface="Times" panose="02020603050405020304" pitchFamily="18" charset="0"/>
            </a:endParaRPr>
          </a:p>
        </p:txBody>
      </p:sp>
      <p:pic>
        <p:nvPicPr>
          <p:cNvPr id="10" name="Picture 9">
            <a:extLst>
              <a:ext uri="{FF2B5EF4-FFF2-40B4-BE49-F238E27FC236}">
                <a16:creationId xmlns:a16="http://schemas.microsoft.com/office/drawing/2014/main" id="{2ECFB331-D924-5086-0FC9-221137AE9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292" y="1320954"/>
            <a:ext cx="5911799" cy="3325387"/>
          </a:xfrm>
          <a:prstGeom prst="rect">
            <a:avLst/>
          </a:prstGeom>
        </p:spPr>
      </p:pic>
    </p:spTree>
    <p:extLst>
      <p:ext uri="{BB962C8B-B14F-4D97-AF65-F5344CB8AC3E}">
        <p14:creationId xmlns:p14="http://schemas.microsoft.com/office/powerpoint/2010/main" val="1978276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6F4199-1D85-64CE-9DCE-8C5AD393C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093" y="1153686"/>
            <a:ext cx="6921190" cy="3893169"/>
          </a:xfrm>
          <a:prstGeom prst="rect">
            <a:avLst/>
          </a:prstGeom>
        </p:spPr>
      </p:pic>
    </p:spTree>
    <p:extLst>
      <p:ext uri="{BB962C8B-B14F-4D97-AF65-F5344CB8AC3E}">
        <p14:creationId xmlns:p14="http://schemas.microsoft.com/office/powerpoint/2010/main" val="4283342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2067FA6-191C-EE0B-DFD6-89739703283B}"/>
              </a:ext>
            </a:extLst>
          </p:cNvPr>
          <p:cNvSpPr>
            <a:spLocks noGrp="1"/>
          </p:cNvSpPr>
          <p:nvPr>
            <p:ph sz="half" idx="2"/>
          </p:nvPr>
        </p:nvSpPr>
        <p:spPr>
          <a:xfrm>
            <a:off x="531812" y="1176639"/>
            <a:ext cx="8203310" cy="3744766"/>
          </a:xfrm>
        </p:spPr>
        <p:txBody>
          <a:bodyPr>
            <a:normAutofit/>
          </a:bodyPr>
          <a:lstStyle/>
          <a:p>
            <a:pPr marL="0" indent="0" algn="l">
              <a:buNone/>
            </a:pPr>
            <a:r>
              <a:rPr lang="en-IN" sz="1600" b="1" u="sng" dirty="0">
                <a:latin typeface="Times" panose="02020603050405020304" pitchFamily="18" charset="0"/>
                <a:cs typeface="Times" panose="02020603050405020304" pitchFamily="18" charset="0"/>
              </a:rPr>
              <a:t>Using CNN</a:t>
            </a:r>
            <a:r>
              <a:rPr lang="en-IN" sz="1600" b="1" dirty="0">
                <a:latin typeface="Times" panose="02020603050405020304" pitchFamily="18" charset="0"/>
                <a:cs typeface="Times" panose="02020603050405020304" pitchFamily="18" charset="0"/>
              </a:rPr>
              <a:t> :</a:t>
            </a:r>
          </a:p>
          <a:p>
            <a:pPr marL="0" indent="0" algn="l">
              <a:buNone/>
            </a:pPr>
            <a:endParaRPr lang="en-IN" sz="1600" b="1" u="sng" dirty="0">
              <a:latin typeface="Times" panose="02020603050405020304" pitchFamily="18" charset="0"/>
              <a:cs typeface="Times" panose="02020603050405020304" pitchFamily="18" charset="0"/>
            </a:endParaRPr>
          </a:p>
          <a:p>
            <a:pPr marL="0" indent="0" algn="l">
              <a:buNone/>
            </a:pPr>
            <a:r>
              <a:rPr lang="en-IN" sz="1600" b="1" dirty="0">
                <a:latin typeface="Times" panose="02020603050405020304" pitchFamily="18" charset="0"/>
                <a:cs typeface="Times" panose="02020603050405020304" pitchFamily="18" charset="0"/>
              </a:rPr>
              <a:t>Output:</a:t>
            </a:r>
            <a:endParaRPr lang="en-US" sz="1600" b="1" dirty="0">
              <a:latin typeface="Times" panose="02020603050405020304" pitchFamily="18" charset="0"/>
              <a:cs typeface="Times" panose="02020603050405020304" pitchFamily="18" charset="0"/>
            </a:endParaRPr>
          </a:p>
        </p:txBody>
      </p:sp>
      <p:pic>
        <p:nvPicPr>
          <p:cNvPr id="8" name="Picture 7">
            <a:extLst>
              <a:ext uri="{FF2B5EF4-FFF2-40B4-BE49-F238E27FC236}">
                <a16:creationId xmlns:a16="http://schemas.microsoft.com/office/drawing/2014/main" id="{F0974DCC-AAFC-83A0-7915-69273BF74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1560" y="1549554"/>
            <a:ext cx="6177776" cy="3474999"/>
          </a:xfrm>
          <a:prstGeom prst="rect">
            <a:avLst/>
          </a:prstGeom>
        </p:spPr>
      </p:pic>
    </p:spTree>
    <p:extLst>
      <p:ext uri="{BB962C8B-B14F-4D97-AF65-F5344CB8AC3E}">
        <p14:creationId xmlns:p14="http://schemas.microsoft.com/office/powerpoint/2010/main" val="1661268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0E74162-9060-2D1B-229F-69945351BB1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31472" y="1220788"/>
            <a:ext cx="6685843" cy="3760787"/>
          </a:xfrm>
        </p:spPr>
      </p:pic>
    </p:spTree>
    <p:extLst>
      <p:ext uri="{BB962C8B-B14F-4D97-AF65-F5344CB8AC3E}">
        <p14:creationId xmlns:p14="http://schemas.microsoft.com/office/powerpoint/2010/main" val="3423034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530F7EA-77FC-103A-2062-02CD0EBD9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082" y="1203866"/>
            <a:ext cx="7270595" cy="3709175"/>
          </a:xfrm>
          <a:prstGeom prst="rect">
            <a:avLst/>
          </a:prstGeom>
        </p:spPr>
      </p:pic>
    </p:spTree>
    <p:extLst>
      <p:ext uri="{BB962C8B-B14F-4D97-AF65-F5344CB8AC3E}">
        <p14:creationId xmlns:p14="http://schemas.microsoft.com/office/powerpoint/2010/main" val="2322731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22263" y="92329"/>
            <a:ext cx="6623530" cy="439300"/>
          </a:xfrm>
        </p:spPr>
        <p:txBody>
          <a:bodyPr>
            <a:normAutofit fontScale="90000"/>
          </a:bodyPr>
          <a:lstStyle/>
          <a:p>
            <a:r>
              <a:rPr lang="en-IN" b="1" dirty="0">
                <a:effectLst/>
              </a:rPr>
              <a:t>		      </a:t>
            </a:r>
            <a:r>
              <a:rPr lang="en-IN" b="1" u="sng" dirty="0">
                <a:effectLst/>
              </a:rPr>
              <a:t>A</a:t>
            </a:r>
            <a:r>
              <a:rPr lang="en-US" b="1" u="sng" dirty="0">
                <a:effectLst/>
              </a:rPr>
              <a:t>bstract</a:t>
            </a:r>
          </a:p>
        </p:txBody>
      </p:sp>
      <p:sp>
        <p:nvSpPr>
          <p:cNvPr id="5" name="Content Placeholder 4"/>
          <p:cNvSpPr>
            <a:spLocks noGrp="1"/>
          </p:cNvSpPr>
          <p:nvPr>
            <p:ph idx="1"/>
          </p:nvPr>
        </p:nvSpPr>
        <p:spPr>
          <a:xfrm>
            <a:off x="2750288" y="759042"/>
            <a:ext cx="5280838" cy="3522334"/>
          </a:xfrm>
        </p:spPr>
        <p:txBody>
          <a:bodyPr>
            <a:normAutofit/>
          </a:bodyPr>
          <a:lstStyle/>
          <a:p>
            <a:pPr marL="0" indent="0">
              <a:buNone/>
            </a:pPr>
            <a:r>
              <a:rPr lang="en-US" sz="1500" strike="noStrike" baseline="0" dirty="0">
                <a:latin typeface="Times-Roman"/>
              </a:rPr>
              <a:t>The quality and quantity of the crop are significantly affected by numerous diseases in plants. In this regard, an early detection of such diseases is highly effective. Tomato is one of the important crops that is produced in large quantities with high commercial value. Several types of tomato diseases affect the crop at an alarming rate.</a:t>
            </a:r>
            <a:r>
              <a:rPr lang="en-US" sz="1500" dirty="0">
                <a:effectLst/>
                <a:latin typeface="Times-Roman"/>
                <a:ea typeface="Calibri" panose="020F0502020204030204" pitchFamily="34" charset="0"/>
                <a:cs typeface="Georgia" panose="02040502050405020303" pitchFamily="18" charset="0"/>
              </a:rPr>
              <a:t> The aim of this thesis is to </a:t>
            </a:r>
            <a:r>
              <a:rPr lang="en-US" sz="1500">
                <a:effectLst/>
                <a:latin typeface="Times-Roman"/>
                <a:ea typeface="Calibri" panose="020F0502020204030204" pitchFamily="34" charset="0"/>
                <a:cs typeface="Georgia" panose="02040502050405020303" pitchFamily="18" charset="0"/>
              </a:rPr>
              <a:t>implement three </a:t>
            </a:r>
            <a:r>
              <a:rPr lang="en-US" sz="1500" dirty="0">
                <a:effectLst/>
                <a:latin typeface="Times-Roman"/>
                <a:ea typeface="Calibri" panose="020F0502020204030204" pitchFamily="34" charset="0"/>
                <a:cs typeface="Georgia" panose="02040502050405020303" pitchFamily="18" charset="0"/>
              </a:rPr>
              <a:t>different machine learning models, namely, Convolution Neural Networks (CNN) and K-nearest Neighbors (KNN) for the application of plant disease detection in tomato leaves. The two machine learning models were evaluated on four different metrics in order to find the best performing model among the two. The four different metrics were, Accuracy, Precision, Recall and F1-Score. The results on implementing the machine learning models showed that the KNN model performed better than the CNN model in all of the evaluation metrics. </a:t>
            </a:r>
            <a:endParaRPr lang="en-US" sz="1500" dirty="0">
              <a:latin typeface="Times-Roman"/>
            </a:endParaRPr>
          </a:p>
        </p:txBody>
      </p:sp>
    </p:spTree>
    <p:extLst>
      <p:ext uri="{BB962C8B-B14F-4D97-AF65-F5344CB8AC3E}">
        <p14:creationId xmlns:p14="http://schemas.microsoft.com/office/powerpoint/2010/main" val="11016338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B10E533-7305-706B-D4BC-3542D650C8E1}"/>
              </a:ext>
            </a:extLst>
          </p:cNvPr>
          <p:cNvSpPr>
            <a:spLocks noGrp="1"/>
          </p:cNvSpPr>
          <p:nvPr>
            <p:ph sz="quarter" idx="4"/>
          </p:nvPr>
        </p:nvSpPr>
        <p:spPr>
          <a:xfrm>
            <a:off x="617034" y="1176639"/>
            <a:ext cx="8155259" cy="3759634"/>
          </a:xfrm>
        </p:spPr>
        <p:txBody>
          <a:bodyPr>
            <a:normAutofit/>
          </a:bodyPr>
          <a:lstStyle/>
          <a:p>
            <a:pPr marL="0" indent="0" algn="l">
              <a:buNone/>
            </a:pPr>
            <a:r>
              <a:rPr lang="en-IN" sz="1400" b="1" u="sng" dirty="0">
                <a:latin typeface="Times" panose="02020603050405020304" pitchFamily="18" charset="0"/>
                <a:cs typeface="Times" panose="02020603050405020304" pitchFamily="18" charset="0"/>
              </a:rPr>
              <a:t>Visualization:</a:t>
            </a:r>
          </a:p>
          <a:p>
            <a:pPr marL="0" indent="0" algn="l">
              <a:buNone/>
            </a:pPr>
            <a:endParaRPr lang="en-US" sz="1400" b="1" u="sng" dirty="0">
              <a:latin typeface="Times" panose="02020603050405020304" pitchFamily="18" charset="0"/>
              <a:cs typeface="Times" panose="02020603050405020304" pitchFamily="18" charset="0"/>
            </a:endParaRPr>
          </a:p>
        </p:txBody>
      </p:sp>
      <p:pic>
        <p:nvPicPr>
          <p:cNvPr id="8" name="Picture 7">
            <a:extLst>
              <a:ext uri="{FF2B5EF4-FFF2-40B4-BE49-F238E27FC236}">
                <a16:creationId xmlns:a16="http://schemas.microsoft.com/office/drawing/2014/main" id="{6C45C0B8-A647-0F17-00AD-BCE1CBADE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483" y="1321047"/>
            <a:ext cx="6720468" cy="3615226"/>
          </a:xfrm>
          <a:prstGeom prst="rect">
            <a:avLst/>
          </a:prstGeom>
        </p:spPr>
      </p:pic>
    </p:spTree>
    <p:extLst>
      <p:ext uri="{BB962C8B-B14F-4D97-AF65-F5344CB8AC3E}">
        <p14:creationId xmlns:p14="http://schemas.microsoft.com/office/powerpoint/2010/main" val="191756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B31A1F1-18FC-DD64-C173-479AA4D3632F}"/>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1085385" y="1236663"/>
            <a:ext cx="7107044" cy="3640137"/>
          </a:xfrm>
        </p:spPr>
      </p:pic>
    </p:spTree>
    <p:extLst>
      <p:ext uri="{BB962C8B-B14F-4D97-AF65-F5344CB8AC3E}">
        <p14:creationId xmlns:p14="http://schemas.microsoft.com/office/powerpoint/2010/main" val="752018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74C29-FC74-E73D-835E-20F4DCF7A503}"/>
              </a:ext>
            </a:extLst>
          </p:cNvPr>
          <p:cNvSpPr>
            <a:spLocks noGrp="1"/>
          </p:cNvSpPr>
          <p:nvPr>
            <p:ph type="body" idx="1"/>
          </p:nvPr>
        </p:nvSpPr>
        <p:spPr>
          <a:xfrm>
            <a:off x="0" y="1144690"/>
            <a:ext cx="4040188" cy="479822"/>
          </a:xfrm>
        </p:spPr>
        <p:txBody>
          <a:bodyPr/>
          <a:lstStyle/>
          <a:p>
            <a:r>
              <a:rPr lang="en-IN" dirty="0"/>
              <a:t>Prediction Model</a:t>
            </a:r>
            <a:endParaRPr lang="en-US" dirty="0"/>
          </a:p>
        </p:txBody>
      </p:sp>
      <p:pic>
        <p:nvPicPr>
          <p:cNvPr id="8" name="Picture 7">
            <a:extLst>
              <a:ext uri="{FF2B5EF4-FFF2-40B4-BE49-F238E27FC236}">
                <a16:creationId xmlns:a16="http://schemas.microsoft.com/office/drawing/2014/main" id="{BBEC91C3-2222-C726-3495-9DDD1BAC1E09}"/>
              </a:ext>
            </a:extLst>
          </p:cNvPr>
          <p:cNvPicPr>
            <a:picLocks noChangeAspect="1"/>
          </p:cNvPicPr>
          <p:nvPr/>
        </p:nvPicPr>
        <p:blipFill rotWithShape="1">
          <a:blip r:embed="rId2"/>
          <a:srcRect t="3303"/>
          <a:stretch/>
        </p:blipFill>
        <p:spPr>
          <a:xfrm>
            <a:off x="2200544" y="1624512"/>
            <a:ext cx="5653371" cy="3074970"/>
          </a:xfrm>
          <a:prstGeom prst="rect">
            <a:avLst/>
          </a:prstGeom>
        </p:spPr>
      </p:pic>
    </p:spTree>
    <p:extLst>
      <p:ext uri="{BB962C8B-B14F-4D97-AF65-F5344CB8AC3E}">
        <p14:creationId xmlns:p14="http://schemas.microsoft.com/office/powerpoint/2010/main" val="62372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C73E056-DFDE-C262-7FD4-98525518CCD5}"/>
              </a:ext>
            </a:extLst>
          </p:cNvPr>
          <p:cNvPicPr>
            <a:picLocks noGrp="1" noChangeAspect="1"/>
          </p:cNvPicPr>
          <p:nvPr>
            <p:ph sz="half" idx="2"/>
          </p:nvPr>
        </p:nvPicPr>
        <p:blipFill rotWithShape="1">
          <a:blip r:embed="rId2"/>
          <a:srcRect t="3046"/>
          <a:stretch/>
        </p:blipFill>
        <p:spPr>
          <a:xfrm>
            <a:off x="1467294" y="1431850"/>
            <a:ext cx="6108844" cy="3331535"/>
          </a:xfrm>
        </p:spPr>
      </p:pic>
    </p:spTree>
    <p:extLst>
      <p:ext uri="{BB962C8B-B14F-4D97-AF65-F5344CB8AC3E}">
        <p14:creationId xmlns:p14="http://schemas.microsoft.com/office/powerpoint/2010/main" val="284156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A2749-44E7-FFE6-8BD1-3364BA45F019}"/>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C7658E3B-9778-DC28-8122-699237260AD1}"/>
              </a:ext>
            </a:extLst>
          </p:cNvPr>
          <p:cNvPicPr>
            <a:picLocks noChangeAspect="1"/>
          </p:cNvPicPr>
          <p:nvPr/>
        </p:nvPicPr>
        <p:blipFill rotWithShape="1">
          <a:blip r:embed="rId2"/>
          <a:srcRect l="16815" t="31056" r="35016" b="14683"/>
          <a:stretch/>
        </p:blipFill>
        <p:spPr>
          <a:xfrm>
            <a:off x="1644503" y="1389321"/>
            <a:ext cx="5699052" cy="3430871"/>
          </a:xfrm>
          <a:prstGeom prst="rect">
            <a:avLst/>
          </a:prstGeom>
        </p:spPr>
      </p:pic>
    </p:spTree>
    <p:extLst>
      <p:ext uri="{BB962C8B-B14F-4D97-AF65-F5344CB8AC3E}">
        <p14:creationId xmlns:p14="http://schemas.microsoft.com/office/powerpoint/2010/main" val="3918243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82F151-FBF3-1808-4393-347F4142058B}"/>
              </a:ext>
            </a:extLst>
          </p:cNvPr>
          <p:cNvPicPr>
            <a:picLocks noChangeAspect="1"/>
          </p:cNvPicPr>
          <p:nvPr/>
        </p:nvPicPr>
        <p:blipFill rotWithShape="1">
          <a:blip r:embed="rId2"/>
          <a:srcRect l="22580" t="38633" r="48272" b="25115"/>
          <a:stretch/>
        </p:blipFill>
        <p:spPr>
          <a:xfrm>
            <a:off x="1545265" y="1538176"/>
            <a:ext cx="6053470" cy="3134127"/>
          </a:xfrm>
          <a:prstGeom prst="rect">
            <a:avLst/>
          </a:prstGeom>
        </p:spPr>
      </p:pic>
    </p:spTree>
    <p:extLst>
      <p:ext uri="{BB962C8B-B14F-4D97-AF65-F5344CB8AC3E}">
        <p14:creationId xmlns:p14="http://schemas.microsoft.com/office/powerpoint/2010/main" val="3677013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05B89C-54C6-65C4-D579-EB4C2E1E09A9}"/>
              </a:ext>
            </a:extLst>
          </p:cNvPr>
          <p:cNvPicPr>
            <a:picLocks noChangeAspect="1"/>
          </p:cNvPicPr>
          <p:nvPr/>
        </p:nvPicPr>
        <p:blipFill rotWithShape="1">
          <a:blip r:embed="rId2"/>
          <a:srcRect l="23604" t="33649" r="18427" b="4805"/>
          <a:stretch/>
        </p:blipFill>
        <p:spPr>
          <a:xfrm>
            <a:off x="1474382" y="1318436"/>
            <a:ext cx="5812465" cy="3471192"/>
          </a:xfrm>
          <a:prstGeom prst="rect">
            <a:avLst/>
          </a:prstGeom>
        </p:spPr>
      </p:pic>
    </p:spTree>
    <p:extLst>
      <p:ext uri="{BB962C8B-B14F-4D97-AF65-F5344CB8AC3E}">
        <p14:creationId xmlns:p14="http://schemas.microsoft.com/office/powerpoint/2010/main" val="1236365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F68A9D-4AB9-7270-D077-3FCBF83FF499}"/>
              </a:ext>
            </a:extLst>
          </p:cNvPr>
          <p:cNvPicPr>
            <a:picLocks noChangeAspect="1"/>
          </p:cNvPicPr>
          <p:nvPr/>
        </p:nvPicPr>
        <p:blipFill rotWithShape="1">
          <a:blip r:embed="rId2"/>
          <a:srcRect l="24007" t="23065" r="17750" b="14039"/>
          <a:stretch/>
        </p:blipFill>
        <p:spPr>
          <a:xfrm>
            <a:off x="1587796" y="1219200"/>
            <a:ext cx="5968408" cy="3625437"/>
          </a:xfrm>
          <a:prstGeom prst="rect">
            <a:avLst/>
          </a:prstGeom>
        </p:spPr>
      </p:pic>
    </p:spTree>
    <p:extLst>
      <p:ext uri="{BB962C8B-B14F-4D97-AF65-F5344CB8AC3E}">
        <p14:creationId xmlns:p14="http://schemas.microsoft.com/office/powerpoint/2010/main" val="1132311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97D4-6509-69A9-872A-D889CC8B9D20}"/>
              </a:ext>
            </a:extLst>
          </p:cNvPr>
          <p:cNvSpPr>
            <a:spLocks noGrp="1"/>
          </p:cNvSpPr>
          <p:nvPr>
            <p:ph type="title"/>
          </p:nvPr>
        </p:nvSpPr>
        <p:spPr/>
        <p:txBody>
          <a:bodyPr/>
          <a:lstStyle/>
          <a:p>
            <a:r>
              <a:rPr lang="en-IN" dirty="0"/>
              <a:t>Conclusion</a:t>
            </a:r>
            <a:endParaRPr lang="en-US" dirty="0"/>
          </a:p>
        </p:txBody>
      </p:sp>
      <p:sp>
        <p:nvSpPr>
          <p:cNvPr id="6" name="Content Placeholder 5">
            <a:extLst>
              <a:ext uri="{FF2B5EF4-FFF2-40B4-BE49-F238E27FC236}">
                <a16:creationId xmlns:a16="http://schemas.microsoft.com/office/drawing/2014/main" id="{774E815F-A861-CED9-DCCB-BD3A58B1A197}"/>
              </a:ext>
            </a:extLst>
          </p:cNvPr>
          <p:cNvSpPr>
            <a:spLocks noGrp="1"/>
          </p:cNvSpPr>
          <p:nvPr>
            <p:ph sz="quarter" idx="4"/>
          </p:nvPr>
        </p:nvSpPr>
        <p:spPr>
          <a:xfrm>
            <a:off x="666566" y="1481439"/>
            <a:ext cx="8093365" cy="3187206"/>
          </a:xfrm>
        </p:spPr>
        <p:txBody>
          <a:bodyPr>
            <a:normAutofit/>
          </a:bodyPr>
          <a:lstStyle/>
          <a:p>
            <a:pPr marL="0" indent="0" algn="l">
              <a:buNone/>
            </a:pPr>
            <a:r>
              <a:rPr lang="en-IN" sz="1800" dirty="0">
                <a:effectLst/>
                <a:latin typeface="Times" panose="02020603050405020304" pitchFamily="18" charset="0"/>
                <a:ea typeface="Calibri" panose="020F0502020204030204" pitchFamily="34" charset="0"/>
                <a:cs typeface="Times" panose="02020603050405020304" pitchFamily="18" charset="0"/>
              </a:rPr>
              <a:t>We considered an approach based on existing system functions. Imaging makes it possible There are many ways to identify crop diseases and suggest treatments. Each has some advantages and disadvantages. On the one hand, visual analytics is the cheapest and simplest method, but it is not very effective and reliable. Image processing is the most important technique, the main advantage of which is very high accuracy and minimal time consumption. Applications of K-means clustering and neural networks (NN) have been formulated for clustering and classification of plant leaf diseases. Accurate and efficient disease detection is the main goal of the proposed approach. The experimental results show that the proposed approach is a valuable approach that can significantly promote the accurate detection of foliar diseases with low computational effort.</a:t>
            </a:r>
            <a:endParaRPr lang="en-US" sz="12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729519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E8810-3E8B-C910-19C6-73F21119A09B}"/>
              </a:ext>
            </a:extLst>
          </p:cNvPr>
          <p:cNvSpPr>
            <a:spLocks noGrp="1"/>
          </p:cNvSpPr>
          <p:nvPr>
            <p:ph type="title"/>
          </p:nvPr>
        </p:nvSpPr>
        <p:spPr>
          <a:xfrm>
            <a:off x="2092768" y="0"/>
            <a:ext cx="6623530" cy="725349"/>
          </a:xfrm>
        </p:spPr>
        <p:txBody>
          <a:bodyPr/>
          <a:lstStyle/>
          <a:p>
            <a:r>
              <a:rPr lang="en-IN" dirty="0"/>
              <a:t>Future Scope</a:t>
            </a:r>
            <a:endParaRPr lang="en-US" dirty="0"/>
          </a:p>
        </p:txBody>
      </p:sp>
      <p:sp>
        <p:nvSpPr>
          <p:cNvPr id="3" name="Content Placeholder 2">
            <a:extLst>
              <a:ext uri="{FF2B5EF4-FFF2-40B4-BE49-F238E27FC236}">
                <a16:creationId xmlns:a16="http://schemas.microsoft.com/office/drawing/2014/main" id="{AF664406-5704-998B-E304-60409856978A}"/>
              </a:ext>
            </a:extLst>
          </p:cNvPr>
          <p:cNvSpPr>
            <a:spLocks noGrp="1"/>
          </p:cNvSpPr>
          <p:nvPr>
            <p:ph idx="1"/>
          </p:nvPr>
        </p:nvSpPr>
        <p:spPr>
          <a:xfrm>
            <a:off x="2092768" y="725349"/>
            <a:ext cx="6716695" cy="4151451"/>
          </a:xfrm>
        </p:spPr>
        <p:txBody>
          <a:bodyPr>
            <a:normAutofit/>
          </a:bodyPr>
          <a:lstStyle/>
          <a:p>
            <a:pPr marL="0" indent="0">
              <a:buNone/>
            </a:pPr>
            <a:endParaRPr lang="en-US" sz="1600" dirty="0">
              <a:effectLst/>
              <a:latin typeface="Times" panose="02020603050405020304" pitchFamily="18" charset="0"/>
              <a:ea typeface="Calibri" panose="020F0502020204030204" pitchFamily="34" charset="0"/>
              <a:cs typeface="Times" panose="02020603050405020304" pitchFamily="18" charset="0"/>
            </a:endParaRPr>
          </a:p>
          <a:p>
            <a:pPr marL="0" indent="0">
              <a:buNone/>
            </a:pPr>
            <a:r>
              <a:rPr lang="en-US" sz="1600" dirty="0">
                <a:effectLst/>
                <a:latin typeface="Times" panose="02020603050405020304" pitchFamily="18" charset="0"/>
                <a:ea typeface="Calibri" panose="020F0502020204030204" pitchFamily="34" charset="0"/>
                <a:cs typeface="Times" panose="02020603050405020304" pitchFamily="18" charset="0"/>
              </a:rPr>
              <a:t>• </a:t>
            </a:r>
            <a:r>
              <a:rPr lang="en-US" sz="1600" b="1" dirty="0">
                <a:effectLst/>
                <a:latin typeface="Times" panose="02020603050405020304" pitchFamily="18" charset="0"/>
                <a:ea typeface="Calibri" panose="020F0502020204030204" pitchFamily="34" charset="0"/>
                <a:cs typeface="Times" panose="02020603050405020304" pitchFamily="18" charset="0"/>
              </a:rPr>
              <a:t>Hybrid algorithms such as artificial neural networks, Bayesian classifiers, and fuzzy logic can also be used to</a:t>
            </a:r>
            <a:r>
              <a:rPr lang="en-US" sz="1600" dirty="0">
                <a:effectLst/>
                <a:latin typeface="Times" panose="02020603050405020304" pitchFamily="18" charset="0"/>
                <a:ea typeface="Calibri" panose="020F0502020204030204" pitchFamily="34" charset="0"/>
                <a:cs typeface="Times" panose="02020603050405020304" pitchFamily="18" charset="0"/>
              </a:rPr>
              <a:t> improve </a:t>
            </a:r>
            <a:r>
              <a:rPr lang="en-US" sz="1600" b="1" dirty="0">
                <a:effectLst/>
                <a:latin typeface="Times" panose="02020603050405020304" pitchFamily="18" charset="0"/>
                <a:ea typeface="Calibri" panose="020F0502020204030204" pitchFamily="34" charset="0"/>
                <a:cs typeface="Times" panose="02020603050405020304" pitchFamily="18" charset="0"/>
              </a:rPr>
              <a:t>the</a:t>
            </a:r>
            <a:r>
              <a:rPr lang="en-US" sz="1600" dirty="0">
                <a:effectLst/>
                <a:latin typeface="Times" panose="02020603050405020304" pitchFamily="18" charset="0"/>
                <a:ea typeface="Calibri" panose="020F0502020204030204" pitchFamily="34" charset="0"/>
                <a:cs typeface="Times" panose="02020603050405020304" pitchFamily="18" charset="0"/>
              </a:rPr>
              <a:t> recognition rate of </a:t>
            </a:r>
            <a:r>
              <a:rPr lang="en-US" sz="1600" b="1" dirty="0">
                <a:effectLst/>
                <a:latin typeface="Times" panose="02020603050405020304" pitchFamily="18" charset="0"/>
                <a:ea typeface="Calibri" panose="020F0502020204030204" pitchFamily="34" charset="0"/>
                <a:cs typeface="Times" panose="02020603050405020304" pitchFamily="18" charset="0"/>
              </a:rPr>
              <a:t>the</a:t>
            </a:r>
            <a:r>
              <a:rPr lang="en-US" sz="1600" dirty="0">
                <a:effectLst/>
                <a:latin typeface="Times" panose="02020603050405020304" pitchFamily="18" charset="0"/>
                <a:ea typeface="Calibri" panose="020F0502020204030204" pitchFamily="34" charset="0"/>
                <a:cs typeface="Times" panose="02020603050405020304" pitchFamily="18" charset="0"/>
              </a:rPr>
              <a:t> final classification </a:t>
            </a:r>
            <a:r>
              <a:rPr lang="en-US" sz="1600" b="1" dirty="0">
                <a:effectLst/>
                <a:latin typeface="Times" panose="02020603050405020304" pitchFamily="18" charset="0"/>
                <a:ea typeface="Calibri" panose="020F0502020204030204" pitchFamily="34" charset="0"/>
                <a:cs typeface="Times" panose="02020603050405020304" pitchFamily="18" charset="0"/>
              </a:rPr>
              <a:t>process.</a:t>
            </a:r>
            <a:br>
              <a:rPr lang="en-US" sz="1600" dirty="0">
                <a:effectLst/>
                <a:latin typeface="Times" panose="02020603050405020304" pitchFamily="18" charset="0"/>
                <a:ea typeface="Calibri" panose="020F0502020204030204" pitchFamily="34" charset="0"/>
                <a:cs typeface="Times" panose="02020603050405020304" pitchFamily="18" charset="0"/>
              </a:rPr>
            </a:br>
            <a:endParaRPr lang="en-US" sz="1600" dirty="0">
              <a:effectLst/>
              <a:latin typeface="Times" panose="02020603050405020304" pitchFamily="18" charset="0"/>
              <a:ea typeface="Calibri" panose="020F0502020204030204" pitchFamily="34" charset="0"/>
              <a:cs typeface="Times" panose="02020603050405020304" pitchFamily="18" charset="0"/>
            </a:endParaRPr>
          </a:p>
          <a:p>
            <a:pPr marL="0" indent="0">
              <a:buNone/>
            </a:pPr>
            <a:r>
              <a:rPr lang="en-US" sz="1600" dirty="0">
                <a:effectLst/>
                <a:latin typeface="Times" panose="02020603050405020304" pitchFamily="18" charset="0"/>
                <a:ea typeface="Calibri" panose="020F0502020204030204" pitchFamily="34" charset="0"/>
                <a:cs typeface="Times" panose="02020603050405020304" pitchFamily="18" charset="0"/>
              </a:rPr>
              <a:t>• </a:t>
            </a:r>
            <a:r>
              <a:rPr lang="en-US" sz="1600" b="1" dirty="0">
                <a:effectLst/>
                <a:latin typeface="Times" panose="02020603050405020304" pitchFamily="18" charset="0"/>
                <a:ea typeface="Calibri" panose="020F0502020204030204" pitchFamily="34" charset="0"/>
                <a:cs typeface="Times" panose="02020603050405020304" pitchFamily="18" charset="0"/>
              </a:rPr>
              <a:t>Develop convenient</a:t>
            </a:r>
            <a:r>
              <a:rPr lang="en-US" sz="1600" dirty="0">
                <a:effectLst/>
                <a:latin typeface="Times" panose="02020603050405020304" pitchFamily="18" charset="0"/>
                <a:ea typeface="Calibri" panose="020F0502020204030204" pitchFamily="34" charset="0"/>
                <a:cs typeface="Times" panose="02020603050405020304" pitchFamily="18" charset="0"/>
              </a:rPr>
              <a:t> and </a:t>
            </a:r>
            <a:r>
              <a:rPr lang="en-US" sz="1600" b="1" dirty="0">
                <a:effectLst/>
                <a:latin typeface="Times" panose="02020603050405020304" pitchFamily="18" charset="0"/>
                <a:ea typeface="Calibri" panose="020F0502020204030204" pitchFamily="34" charset="0"/>
                <a:cs typeface="Times" panose="02020603050405020304" pitchFamily="18" charset="0"/>
              </a:rPr>
              <a:t>easy-to-use mobile applications.</a:t>
            </a:r>
            <a:br>
              <a:rPr lang="en-US" sz="1600" dirty="0">
                <a:effectLst/>
                <a:latin typeface="Times" panose="02020603050405020304" pitchFamily="18" charset="0"/>
                <a:ea typeface="Calibri" panose="020F0502020204030204" pitchFamily="34" charset="0"/>
                <a:cs typeface="Times" panose="02020603050405020304" pitchFamily="18" charset="0"/>
              </a:rPr>
            </a:br>
            <a:endParaRPr lang="en-US" sz="1600" dirty="0">
              <a:effectLst/>
              <a:latin typeface="Times" panose="02020603050405020304" pitchFamily="18" charset="0"/>
              <a:ea typeface="Calibri" panose="020F0502020204030204" pitchFamily="34" charset="0"/>
              <a:cs typeface="Times" panose="02020603050405020304" pitchFamily="18" charset="0"/>
            </a:endParaRPr>
          </a:p>
          <a:p>
            <a:pPr marL="0" indent="0">
              <a:buNone/>
            </a:pPr>
            <a:r>
              <a:rPr lang="en-US" sz="1600" dirty="0">
                <a:effectLst/>
                <a:latin typeface="Times" panose="02020603050405020304" pitchFamily="18" charset="0"/>
                <a:ea typeface="Calibri" panose="020F0502020204030204" pitchFamily="34" charset="0"/>
                <a:cs typeface="Times" panose="02020603050405020304" pitchFamily="18" charset="0"/>
              </a:rPr>
              <a:t>• An extension of this work will focus on automatically estimating the severity of the detected disease.</a:t>
            </a:r>
            <a:br>
              <a:rPr lang="en-US" sz="1600" dirty="0">
                <a:effectLst/>
                <a:latin typeface="Times" panose="02020603050405020304" pitchFamily="18" charset="0"/>
                <a:ea typeface="Calibri" panose="020F0502020204030204" pitchFamily="34" charset="0"/>
                <a:cs typeface="Times" panose="02020603050405020304" pitchFamily="18" charset="0"/>
              </a:rPr>
            </a:br>
            <a:endParaRPr lang="en-US" sz="1600" dirty="0">
              <a:effectLst/>
              <a:latin typeface="Times" panose="02020603050405020304" pitchFamily="18" charset="0"/>
              <a:ea typeface="Calibri" panose="020F0502020204030204" pitchFamily="34" charset="0"/>
              <a:cs typeface="Times" panose="02020603050405020304" pitchFamily="18" charset="0"/>
            </a:endParaRPr>
          </a:p>
          <a:p>
            <a:pPr marL="0" indent="0">
              <a:buNone/>
            </a:pPr>
            <a:r>
              <a:rPr lang="en-US" sz="1600" dirty="0">
                <a:effectLst/>
                <a:latin typeface="Times" panose="02020603050405020304" pitchFamily="18" charset="0"/>
                <a:ea typeface="Calibri" panose="020F0502020204030204" pitchFamily="34" charset="0"/>
                <a:cs typeface="Times" panose="02020603050405020304" pitchFamily="18" charset="0"/>
              </a:rPr>
              <a:t>• As </a:t>
            </a:r>
            <a:r>
              <a:rPr lang="en-US" sz="1600" b="1" dirty="0">
                <a:effectLst/>
                <a:latin typeface="Times" panose="02020603050405020304" pitchFamily="18" charset="0"/>
                <a:ea typeface="Calibri" panose="020F0502020204030204" pitchFamily="34" charset="0"/>
                <a:cs typeface="Times" panose="02020603050405020304" pitchFamily="18" charset="0"/>
              </a:rPr>
              <a:t>a</a:t>
            </a:r>
            <a:r>
              <a:rPr lang="en-US" sz="1600" dirty="0">
                <a:effectLst/>
                <a:latin typeface="Times" panose="02020603050405020304" pitchFamily="18" charset="0"/>
                <a:ea typeface="Calibri" panose="020F0502020204030204" pitchFamily="34" charset="0"/>
                <a:cs typeface="Times" panose="02020603050405020304" pitchFamily="18" charset="0"/>
              </a:rPr>
              <a:t> future </a:t>
            </a:r>
            <a:r>
              <a:rPr lang="en-US" sz="1600" b="1" dirty="0">
                <a:effectLst/>
                <a:latin typeface="Times" panose="02020603050405020304" pitchFamily="18" charset="0"/>
                <a:ea typeface="Calibri" panose="020F0502020204030204" pitchFamily="34" charset="0"/>
                <a:cs typeface="Times" panose="02020603050405020304" pitchFamily="18" charset="0"/>
              </a:rPr>
              <a:t>extension</a:t>
            </a:r>
            <a:r>
              <a:rPr lang="en-US" sz="1600" dirty="0">
                <a:effectLst/>
                <a:latin typeface="Times" panose="02020603050405020304" pitchFamily="18" charset="0"/>
                <a:ea typeface="Calibri" panose="020F0502020204030204" pitchFamily="34" charset="0"/>
                <a:cs typeface="Times" panose="02020603050405020304" pitchFamily="18" charset="0"/>
              </a:rPr>
              <a:t> of the </a:t>
            </a:r>
            <a:r>
              <a:rPr lang="en-US" sz="1600" b="1" dirty="0">
                <a:effectLst/>
                <a:latin typeface="Times" panose="02020603050405020304" pitchFamily="18" charset="0"/>
                <a:ea typeface="Calibri" panose="020F0502020204030204" pitchFamily="34" charset="0"/>
                <a:cs typeface="Times" panose="02020603050405020304" pitchFamily="18" charset="0"/>
              </a:rPr>
              <a:t>project, once a disease</a:t>
            </a:r>
            <a:r>
              <a:rPr lang="en-US" sz="1600" dirty="0">
                <a:effectLst/>
                <a:latin typeface="Times" panose="02020603050405020304" pitchFamily="18" charset="0"/>
                <a:ea typeface="Calibri" panose="020F0502020204030204" pitchFamily="34" charset="0"/>
                <a:cs typeface="Times" panose="02020603050405020304" pitchFamily="18" charset="0"/>
              </a:rPr>
              <a:t> is </a:t>
            </a:r>
            <a:r>
              <a:rPr lang="en-US" sz="1600" b="1" dirty="0">
                <a:effectLst/>
                <a:latin typeface="Times" panose="02020603050405020304" pitchFamily="18" charset="0"/>
                <a:ea typeface="Calibri" panose="020F0502020204030204" pitchFamily="34" charset="0"/>
                <a:cs typeface="Times" panose="02020603050405020304" pitchFamily="18" charset="0"/>
              </a:rPr>
              <a:t>detected, an</a:t>
            </a:r>
            <a:r>
              <a:rPr lang="en-US" sz="1600" dirty="0">
                <a:effectLst/>
                <a:latin typeface="Times" panose="02020603050405020304" pitchFamily="18" charset="0"/>
                <a:ea typeface="Calibri" panose="020F0502020204030204" pitchFamily="34" charset="0"/>
                <a:cs typeface="Times" panose="02020603050405020304" pitchFamily="18" charset="0"/>
              </a:rPr>
              <a:t> open multimedia </a:t>
            </a:r>
            <a:r>
              <a:rPr lang="en-US" sz="1600" b="1" dirty="0">
                <a:effectLst/>
                <a:latin typeface="Times" panose="02020603050405020304" pitchFamily="18" charset="0"/>
                <a:ea typeface="Calibri" panose="020F0502020204030204" pitchFamily="34" charset="0"/>
                <a:cs typeface="Times" panose="02020603050405020304" pitchFamily="18" charset="0"/>
              </a:rPr>
              <a:t>(audio/video)</a:t>
            </a:r>
            <a:r>
              <a:rPr lang="en-US" sz="1600" dirty="0">
                <a:effectLst/>
                <a:latin typeface="Times" panose="02020603050405020304" pitchFamily="18" charset="0"/>
                <a:ea typeface="Calibri" panose="020F0502020204030204" pitchFamily="34" charset="0"/>
                <a:cs typeface="Times" panose="02020603050405020304" pitchFamily="18" charset="0"/>
              </a:rPr>
              <a:t> about the </a:t>
            </a:r>
            <a:r>
              <a:rPr lang="en-US" sz="1600" b="1" dirty="0">
                <a:effectLst/>
                <a:latin typeface="Times" panose="02020603050405020304" pitchFamily="18" charset="0"/>
                <a:ea typeface="Calibri" panose="020F0502020204030204" pitchFamily="34" charset="0"/>
                <a:cs typeface="Times" panose="02020603050405020304" pitchFamily="18" charset="0"/>
              </a:rPr>
              <a:t>disease</a:t>
            </a:r>
            <a:r>
              <a:rPr lang="en-US" sz="1600" dirty="0">
                <a:effectLst/>
                <a:latin typeface="Times" panose="02020603050405020304" pitchFamily="18" charset="0"/>
                <a:ea typeface="Calibri" panose="020F0502020204030204" pitchFamily="34" charset="0"/>
                <a:cs typeface="Times" panose="02020603050405020304" pitchFamily="18" charset="0"/>
              </a:rPr>
              <a:t> and </a:t>
            </a:r>
            <a:r>
              <a:rPr lang="en-US" sz="1600" b="1" dirty="0">
                <a:effectLst/>
                <a:latin typeface="Times" panose="02020603050405020304" pitchFamily="18" charset="0"/>
                <a:ea typeface="Calibri" panose="020F0502020204030204" pitchFamily="34" charset="0"/>
                <a:cs typeface="Times" panose="02020603050405020304" pitchFamily="18" charset="0"/>
              </a:rPr>
              <a:t>its</a:t>
            </a:r>
            <a:r>
              <a:rPr lang="en-US" sz="1600" dirty="0">
                <a:effectLst/>
                <a:latin typeface="Times" panose="02020603050405020304" pitchFamily="18" charset="0"/>
                <a:ea typeface="Calibri" panose="020F0502020204030204" pitchFamily="34" charset="0"/>
                <a:cs typeface="Times" panose="02020603050405020304" pitchFamily="18" charset="0"/>
              </a:rPr>
              <a:t> solution </a:t>
            </a:r>
            <a:r>
              <a:rPr lang="en-US" sz="1600" b="1" dirty="0">
                <a:effectLst/>
                <a:latin typeface="Times" panose="02020603050405020304" pitchFamily="18" charset="0"/>
                <a:ea typeface="Calibri" panose="020F0502020204030204" pitchFamily="34" charset="0"/>
                <a:cs typeface="Times" panose="02020603050405020304" pitchFamily="18" charset="0"/>
              </a:rPr>
              <a:t>will be</a:t>
            </a:r>
            <a:r>
              <a:rPr lang="en-US" sz="1600" dirty="0">
                <a:effectLst/>
                <a:latin typeface="Times" panose="02020603050405020304" pitchFamily="18" charset="0"/>
                <a:ea typeface="Calibri" panose="020F0502020204030204" pitchFamily="34" charset="0"/>
                <a:cs typeface="Times" panose="02020603050405020304" pitchFamily="18" charset="0"/>
              </a:rPr>
              <a:t> automatically </a:t>
            </a:r>
            <a:r>
              <a:rPr lang="en-US" sz="1600" b="1" dirty="0">
                <a:effectLst/>
                <a:latin typeface="Times" panose="02020603050405020304" pitchFamily="18" charset="0"/>
                <a:ea typeface="Calibri" panose="020F0502020204030204" pitchFamily="34" charset="0"/>
                <a:cs typeface="Times" panose="02020603050405020304" pitchFamily="18" charset="0"/>
              </a:rPr>
              <a:t>developed.</a:t>
            </a:r>
            <a:endParaRPr lang="en-US" sz="1600" dirty="0">
              <a:effectLst/>
              <a:latin typeface="Times" panose="02020603050405020304" pitchFamily="18" charset="0"/>
              <a:ea typeface="Calibri" panose="020F0502020204030204" pitchFamily="34"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227637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Table Of Content</a:t>
            </a:r>
            <a:endParaRPr lang="en-US" dirty="0"/>
          </a:p>
        </p:txBody>
      </p:sp>
      <p:sp>
        <p:nvSpPr>
          <p:cNvPr id="3" name="Content Placeholder 2"/>
          <p:cNvSpPr>
            <a:spLocks noGrp="1"/>
          </p:cNvSpPr>
          <p:nvPr>
            <p:ph idx="1"/>
          </p:nvPr>
        </p:nvSpPr>
        <p:spPr/>
        <p:txBody>
          <a:bodyPr>
            <a:normAutofit lnSpcReduction="10000"/>
          </a:bodyPr>
          <a:lstStyle/>
          <a:p>
            <a:r>
              <a:rPr lang="en-US" sz="2000" b="1" dirty="0">
                <a:latin typeface="Times" panose="02020603050405020304" pitchFamily="18" charset="0"/>
                <a:cs typeface="Times" panose="02020603050405020304" pitchFamily="18" charset="0"/>
              </a:rPr>
              <a:t>Introduction</a:t>
            </a:r>
          </a:p>
          <a:p>
            <a:r>
              <a:rPr lang="en-US" sz="2000" b="1" dirty="0">
                <a:latin typeface="Times" panose="02020603050405020304" pitchFamily="18" charset="0"/>
                <a:cs typeface="Times" panose="02020603050405020304" pitchFamily="18" charset="0"/>
              </a:rPr>
              <a:t>Literary Survey</a:t>
            </a:r>
          </a:p>
          <a:p>
            <a:r>
              <a:rPr lang="en-US" sz="2000" b="1" dirty="0">
                <a:latin typeface="Times" panose="02020603050405020304" pitchFamily="18" charset="0"/>
                <a:cs typeface="Times" panose="02020603050405020304" pitchFamily="18" charset="0"/>
              </a:rPr>
              <a:t>Methodology</a:t>
            </a:r>
          </a:p>
          <a:p>
            <a:r>
              <a:rPr lang="en-US" sz="2000" b="1" dirty="0">
                <a:latin typeface="Times" panose="02020603050405020304" pitchFamily="18" charset="0"/>
                <a:cs typeface="Times" panose="02020603050405020304" pitchFamily="18" charset="0"/>
              </a:rPr>
              <a:t>Tools And Technology</a:t>
            </a:r>
          </a:p>
          <a:p>
            <a:r>
              <a:rPr lang="en-US" sz="2000" b="1" dirty="0">
                <a:latin typeface="Times" panose="02020603050405020304" pitchFamily="18" charset="0"/>
                <a:cs typeface="Times" panose="02020603050405020304" pitchFamily="18" charset="0"/>
              </a:rPr>
              <a:t>Working Leaf</a:t>
            </a:r>
          </a:p>
          <a:p>
            <a:r>
              <a:rPr lang="en-US" sz="2000" b="1" dirty="0">
                <a:latin typeface="Times" panose="02020603050405020304" pitchFamily="18" charset="0"/>
                <a:cs typeface="Times" panose="02020603050405020304" pitchFamily="18" charset="0"/>
              </a:rPr>
              <a:t>Types of Diseases</a:t>
            </a:r>
          </a:p>
          <a:p>
            <a:r>
              <a:rPr lang="en-US" sz="2000" b="1" dirty="0">
                <a:latin typeface="Times" panose="02020603050405020304" pitchFamily="18" charset="0"/>
                <a:cs typeface="Times" panose="02020603050405020304" pitchFamily="18" charset="0"/>
              </a:rPr>
              <a:t>Result</a:t>
            </a:r>
          </a:p>
          <a:p>
            <a:r>
              <a:rPr lang="en-US" sz="2000" b="1" dirty="0">
                <a:latin typeface="Times" panose="02020603050405020304" pitchFamily="18" charset="0"/>
                <a:cs typeface="Times" panose="02020603050405020304" pitchFamily="18" charset="0"/>
              </a:rPr>
              <a:t>Conclusion</a:t>
            </a:r>
          </a:p>
          <a:p>
            <a:r>
              <a:rPr lang="en-US" sz="2000" b="1" dirty="0">
                <a:latin typeface="Times" panose="02020603050405020304" pitchFamily="18" charset="0"/>
                <a:cs typeface="Times" panose="02020603050405020304" pitchFamily="18" charset="0"/>
              </a:rPr>
              <a:t>Future Scope</a:t>
            </a:r>
          </a:p>
          <a:p>
            <a:r>
              <a:rPr lang="en-US" sz="2000" b="1" dirty="0">
                <a:latin typeface="Times" panose="02020603050405020304" pitchFamily="18" charset="0"/>
                <a:cs typeface="Times" panose="02020603050405020304" pitchFamily="18" charset="0"/>
              </a:rPr>
              <a:t>References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03309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7220C-4F62-50F1-3E7A-65D9C0EBBFF4}"/>
              </a:ext>
            </a:extLst>
          </p:cNvPr>
          <p:cNvSpPr>
            <a:spLocks noGrp="1"/>
          </p:cNvSpPr>
          <p:nvPr>
            <p:ph type="title"/>
          </p:nvPr>
        </p:nvSpPr>
        <p:spPr/>
        <p:txBody>
          <a:bodyPr/>
          <a:lstStyle/>
          <a:p>
            <a:r>
              <a:rPr lang="en-IN" dirty="0"/>
              <a:t>References</a:t>
            </a:r>
            <a:endParaRPr lang="en-US" dirty="0"/>
          </a:p>
        </p:txBody>
      </p:sp>
      <p:sp>
        <p:nvSpPr>
          <p:cNvPr id="6" name="Content Placeholder 5">
            <a:extLst>
              <a:ext uri="{FF2B5EF4-FFF2-40B4-BE49-F238E27FC236}">
                <a16:creationId xmlns:a16="http://schemas.microsoft.com/office/drawing/2014/main" id="{EB117D69-3C83-D7B8-E9C5-1C5C15DC182B}"/>
              </a:ext>
            </a:extLst>
          </p:cNvPr>
          <p:cNvSpPr>
            <a:spLocks noGrp="1"/>
          </p:cNvSpPr>
          <p:nvPr>
            <p:ph sz="quarter" idx="4"/>
          </p:nvPr>
        </p:nvSpPr>
        <p:spPr>
          <a:xfrm>
            <a:off x="510569" y="1089736"/>
            <a:ext cx="8316409" cy="3804240"/>
          </a:xfrm>
        </p:spPr>
        <p:txBody>
          <a:bodyPr>
            <a:noAutofit/>
          </a:bodyPr>
          <a:lstStyle/>
          <a:p>
            <a:pPr marL="0" indent="0" algn="l">
              <a:buNone/>
            </a:pPr>
            <a:r>
              <a:rPr lang="en-US" sz="1000" dirty="0">
                <a:effectLst/>
                <a:latin typeface="Times" panose="02020603050405020304" pitchFamily="18" charset="0"/>
                <a:ea typeface="Calibri" panose="020F0502020204030204" pitchFamily="34" charset="0"/>
                <a:cs typeface="Times" panose="02020603050405020304" pitchFamily="18" charset="0"/>
              </a:rPr>
              <a:t>1. </a:t>
            </a:r>
            <a:r>
              <a:rPr lang="en-US" sz="1000" b="1" dirty="0">
                <a:effectLst/>
                <a:latin typeface="Times" panose="02020603050405020304" pitchFamily="18" charset="0"/>
                <a:ea typeface="Calibri" panose="020F0502020204030204" pitchFamily="34" charset="0"/>
                <a:cs typeface="Times" panose="02020603050405020304" pitchFamily="18" charset="0"/>
              </a:rPr>
              <a:t>Crop</a:t>
            </a:r>
            <a:r>
              <a:rPr lang="en-US" sz="1000" dirty="0">
                <a:effectLst/>
                <a:latin typeface="Times" panose="02020603050405020304" pitchFamily="18" charset="0"/>
                <a:ea typeface="Calibri" panose="020F0502020204030204" pitchFamily="34" charset="0"/>
                <a:cs typeface="Times" panose="02020603050405020304" pitchFamily="18" charset="0"/>
              </a:rPr>
              <a:t> disease </a:t>
            </a:r>
            <a:r>
              <a:rPr lang="en-US" sz="1000" b="1" dirty="0">
                <a:effectLst/>
                <a:latin typeface="Times" panose="02020603050405020304" pitchFamily="18" charset="0"/>
                <a:ea typeface="Calibri" panose="020F0502020204030204" pitchFamily="34" charset="0"/>
                <a:cs typeface="Times" panose="02020603050405020304" pitchFamily="18" charset="0"/>
              </a:rPr>
              <a:t>investigation</a:t>
            </a:r>
            <a:r>
              <a:rPr lang="en-US" sz="1000" dirty="0">
                <a:effectLst/>
                <a:latin typeface="Times" panose="02020603050405020304" pitchFamily="18" charset="0"/>
                <a:ea typeface="Calibri" panose="020F0502020204030204" pitchFamily="34" charset="0"/>
                <a:cs typeface="Times" panose="02020603050405020304" pitchFamily="18" charset="0"/>
              </a:rPr>
              <a:t> using </a:t>
            </a:r>
            <a:r>
              <a:rPr lang="en-US" sz="1000" b="1" dirty="0">
                <a:effectLst/>
                <a:latin typeface="Times" panose="02020603050405020304" pitchFamily="18" charset="0"/>
                <a:ea typeface="Calibri" panose="020F0502020204030204" pitchFamily="34" charset="0"/>
                <a:cs typeface="Times" panose="02020603050405020304" pitchFamily="18" charset="0"/>
              </a:rPr>
              <a:t>imaging technology</a:t>
            </a:r>
            <a:r>
              <a:rPr lang="en-US" sz="1000" dirty="0">
                <a:effectLst/>
                <a:latin typeface="Times" panose="02020603050405020304" pitchFamily="18" charset="0"/>
                <a:ea typeface="Calibri" panose="020F0502020204030204" pitchFamily="34" charset="0"/>
                <a:cs typeface="Times" panose="02020603050405020304" pitchFamily="18" charset="0"/>
              </a:rPr>
              <a:t> for </a:t>
            </a:r>
            <a:r>
              <a:rPr lang="en-US" sz="1000" b="1" dirty="0">
                <a:effectLst/>
                <a:latin typeface="Times" panose="02020603050405020304" pitchFamily="18" charset="0"/>
                <a:ea typeface="Calibri" panose="020F0502020204030204" pitchFamily="34" charset="0"/>
                <a:cs typeface="Times" panose="02020603050405020304" pitchFamily="18" charset="0"/>
              </a:rPr>
              <a:t>rural</a:t>
            </a:r>
            <a:r>
              <a:rPr lang="en-US" sz="1000" dirty="0">
                <a:effectLst/>
                <a:latin typeface="Times" panose="02020603050405020304" pitchFamily="18" charset="0"/>
                <a:ea typeface="Calibri" panose="020F0502020204030204" pitchFamily="34" charset="0"/>
                <a:cs typeface="Times" panose="02020603050405020304" pitchFamily="18" charset="0"/>
              </a:rPr>
              <a:t> economic </a:t>
            </a:r>
            <a:r>
              <a:rPr lang="en-US" sz="1000" b="1" dirty="0">
                <a:effectLst/>
                <a:latin typeface="Times" panose="02020603050405020304" pitchFamily="18" charset="0"/>
                <a:ea typeface="Calibri" panose="020F0502020204030204" pitchFamily="34" charset="0"/>
                <a:cs typeface="Times" panose="02020603050405020304" pitchFamily="18" charset="0"/>
              </a:rPr>
              <a:t>growth.</a:t>
            </a:r>
            <a:r>
              <a:rPr lang="en-US" sz="1000" dirty="0">
                <a:effectLst/>
                <a:latin typeface="Times" panose="02020603050405020304" pitchFamily="18" charset="0"/>
                <a:ea typeface="Calibri" panose="020F0502020204030204" pitchFamily="34" charset="0"/>
                <a:cs typeface="Times" panose="02020603050405020304" pitchFamily="18" charset="0"/>
              </a:rPr>
              <a:t> Yashpal Sen1, Chandra Shekhar Mithlesh2, Dr. Vivek Baghel3</a:t>
            </a:r>
            <a:br>
              <a:rPr lang="en-US" sz="1000" dirty="0">
                <a:effectLst/>
                <a:latin typeface="Times" panose="02020603050405020304" pitchFamily="18" charset="0"/>
                <a:ea typeface="Calibri" panose="020F0502020204030204" pitchFamily="34" charset="0"/>
                <a:cs typeface="Times" panose="02020603050405020304" pitchFamily="18" charset="0"/>
              </a:rPr>
            </a:br>
            <a:br>
              <a:rPr lang="en-US" sz="1000" dirty="0">
                <a:effectLst/>
                <a:latin typeface="Times" panose="02020603050405020304" pitchFamily="18" charset="0"/>
                <a:ea typeface="Calibri" panose="020F0502020204030204" pitchFamily="34" charset="0"/>
                <a:cs typeface="Times" panose="02020603050405020304" pitchFamily="18" charset="0"/>
              </a:rPr>
            </a:br>
            <a:r>
              <a:rPr lang="en-US" sz="1000" dirty="0">
                <a:effectLst/>
                <a:latin typeface="Times" panose="02020603050405020304" pitchFamily="18" charset="0"/>
                <a:ea typeface="Calibri" panose="020F0502020204030204" pitchFamily="34" charset="0"/>
                <a:cs typeface="Times" panose="02020603050405020304" pitchFamily="18" charset="0"/>
              </a:rPr>
              <a:t>2. Sandesh Raut, Karthik </a:t>
            </a:r>
            <a:r>
              <a:rPr lang="en-US" sz="1000" dirty="0" err="1">
                <a:effectLst/>
                <a:latin typeface="Times" panose="02020603050405020304" pitchFamily="18" charset="0"/>
                <a:ea typeface="Calibri" panose="020F0502020204030204" pitchFamily="34" charset="0"/>
                <a:cs typeface="Times" panose="02020603050405020304" pitchFamily="18" charset="0"/>
              </a:rPr>
              <a:t>Ingale</a:t>
            </a:r>
            <a:r>
              <a:rPr lang="en-US" sz="1000" dirty="0">
                <a:effectLst/>
                <a:latin typeface="Times" panose="02020603050405020304" pitchFamily="18" charset="0"/>
                <a:ea typeface="Calibri" panose="020F0502020204030204" pitchFamily="34" charset="0"/>
                <a:cs typeface="Times" panose="02020603050405020304" pitchFamily="18" charset="0"/>
              </a:rPr>
              <a:t>, </a:t>
            </a:r>
            <a:r>
              <a:rPr lang="en-US" sz="1000" b="1" dirty="0">
                <a:effectLst/>
                <a:latin typeface="Times" panose="02020603050405020304" pitchFamily="18" charset="0"/>
                <a:ea typeface="Calibri" panose="020F0502020204030204" pitchFamily="34" charset="0"/>
                <a:cs typeface="Times" panose="02020603050405020304" pitchFamily="18" charset="0"/>
              </a:rPr>
              <a:t>A review of</a:t>
            </a:r>
            <a:r>
              <a:rPr lang="en-US" sz="1000" dirty="0">
                <a:effectLst/>
                <a:latin typeface="Times" panose="02020603050405020304" pitchFamily="18" charset="0"/>
                <a:ea typeface="Calibri" panose="020F0502020204030204" pitchFamily="34" charset="0"/>
                <a:cs typeface="Times" panose="02020603050405020304" pitchFamily="18" charset="0"/>
              </a:rPr>
              <a:t> leaf disease detection using </a:t>
            </a:r>
            <a:r>
              <a:rPr lang="en-US" sz="1000" b="1" dirty="0">
                <a:effectLst/>
                <a:latin typeface="Times" panose="02020603050405020304" pitchFamily="18" charset="0"/>
                <a:ea typeface="Calibri" panose="020F0502020204030204" pitchFamily="34" charset="0"/>
                <a:cs typeface="Times" panose="02020603050405020304" pitchFamily="18" charset="0"/>
              </a:rPr>
              <a:t>imaging techniques.</a:t>
            </a:r>
            <a:br>
              <a:rPr lang="en-US" sz="1000" dirty="0">
                <a:effectLst/>
                <a:latin typeface="Times" panose="02020603050405020304" pitchFamily="18" charset="0"/>
                <a:ea typeface="Calibri" panose="020F0502020204030204" pitchFamily="34" charset="0"/>
                <a:cs typeface="Times" panose="02020603050405020304" pitchFamily="18" charset="0"/>
              </a:rPr>
            </a:br>
            <a:br>
              <a:rPr lang="en-US" sz="1000" dirty="0">
                <a:effectLst/>
                <a:latin typeface="Times" panose="02020603050405020304" pitchFamily="18" charset="0"/>
                <a:ea typeface="Calibri" panose="020F0502020204030204" pitchFamily="34" charset="0"/>
                <a:cs typeface="Times" panose="02020603050405020304" pitchFamily="18" charset="0"/>
              </a:rPr>
            </a:br>
            <a:r>
              <a:rPr lang="en-US" sz="1000" dirty="0">
                <a:effectLst/>
                <a:latin typeface="Times" panose="02020603050405020304" pitchFamily="18" charset="0"/>
                <a:ea typeface="Calibri" panose="020F0502020204030204" pitchFamily="34" charset="0"/>
                <a:cs typeface="Times" panose="02020603050405020304" pitchFamily="18" charset="0"/>
              </a:rPr>
              <a:t>3. Methods </a:t>
            </a:r>
            <a:r>
              <a:rPr lang="en-US" sz="1000" b="1" dirty="0">
                <a:effectLst/>
                <a:latin typeface="Times" panose="02020603050405020304" pitchFamily="18" charset="0"/>
                <a:ea typeface="Calibri" panose="020F0502020204030204" pitchFamily="34" charset="0"/>
                <a:cs typeface="Times" panose="02020603050405020304" pitchFamily="18" charset="0"/>
              </a:rPr>
              <a:t>for detecting plant diseases. Review of”</a:t>
            </a:r>
            <a:r>
              <a:rPr lang="en-US" sz="1000" dirty="0">
                <a:effectLst/>
                <a:latin typeface="Times" panose="02020603050405020304" pitchFamily="18" charset="0"/>
                <a:ea typeface="Calibri" panose="020F0502020204030204" pitchFamily="34" charset="0"/>
                <a:cs typeface="Times" panose="02020603050405020304" pitchFamily="18" charset="0"/>
              </a:rPr>
              <a:t> Sagar Patil, Anjali </a:t>
            </a:r>
            <a:r>
              <a:rPr lang="en-US" sz="1000" dirty="0" err="1">
                <a:effectLst/>
                <a:latin typeface="Times" panose="02020603050405020304" pitchFamily="18" charset="0"/>
                <a:ea typeface="Calibri" panose="020F0502020204030204" pitchFamily="34" charset="0"/>
                <a:cs typeface="Times" panose="02020603050405020304" pitchFamily="18" charset="0"/>
              </a:rPr>
              <a:t>Chandavale</a:t>
            </a:r>
            <a:br>
              <a:rPr lang="en-US" sz="1000" dirty="0">
                <a:effectLst/>
                <a:latin typeface="Times" panose="02020603050405020304" pitchFamily="18" charset="0"/>
                <a:ea typeface="Calibri" panose="020F0502020204030204" pitchFamily="34" charset="0"/>
                <a:cs typeface="Times" panose="02020603050405020304" pitchFamily="18" charset="0"/>
              </a:rPr>
            </a:br>
            <a:br>
              <a:rPr lang="en-US" sz="1000" dirty="0">
                <a:effectLst/>
                <a:latin typeface="Times" panose="02020603050405020304" pitchFamily="18" charset="0"/>
                <a:ea typeface="Calibri" panose="020F0502020204030204" pitchFamily="34" charset="0"/>
                <a:cs typeface="Times" panose="02020603050405020304" pitchFamily="18" charset="0"/>
              </a:rPr>
            </a:br>
            <a:r>
              <a:rPr lang="en-US" sz="1000" dirty="0">
                <a:effectLst/>
                <a:latin typeface="Times" panose="02020603050405020304" pitchFamily="18" charset="0"/>
                <a:ea typeface="Calibri" panose="020F0502020204030204" pitchFamily="34" charset="0"/>
                <a:cs typeface="Times" panose="02020603050405020304" pitchFamily="18" charset="0"/>
              </a:rPr>
              <a:t>4. T. RUMPF, </a:t>
            </a:r>
            <a:r>
              <a:rPr lang="en-US" sz="1000" b="1" dirty="0">
                <a:effectLst/>
                <a:latin typeface="Times" panose="02020603050405020304" pitchFamily="18" charset="0"/>
                <a:ea typeface="Calibri" panose="020F0502020204030204" pitchFamily="34" charset="0"/>
                <a:cs typeface="Times" panose="02020603050405020304" pitchFamily="18" charset="0"/>
              </a:rPr>
              <a:t>A. K.</a:t>
            </a:r>
            <a:r>
              <a:rPr lang="en-US" sz="1000" dirty="0">
                <a:effectLst/>
                <a:latin typeface="Times" panose="02020603050405020304" pitchFamily="18" charset="0"/>
                <a:ea typeface="Calibri" panose="020F0502020204030204" pitchFamily="34" charset="0"/>
                <a:cs typeface="Times" panose="02020603050405020304" pitchFamily="18" charset="0"/>
              </a:rPr>
              <a:t> </a:t>
            </a:r>
            <a:r>
              <a:rPr lang="en-US" sz="1000" dirty="0" err="1">
                <a:effectLst/>
                <a:latin typeface="Times" panose="02020603050405020304" pitchFamily="18" charset="0"/>
                <a:ea typeface="Calibri" panose="020F0502020204030204" pitchFamily="34" charset="0"/>
                <a:cs typeface="Times" panose="02020603050405020304" pitchFamily="18" charset="0"/>
              </a:rPr>
              <a:t>Mahlein</a:t>
            </a:r>
            <a:r>
              <a:rPr lang="en-US" sz="1000" dirty="0">
                <a:effectLst/>
                <a:latin typeface="Times" panose="02020603050405020304" pitchFamily="18" charset="0"/>
                <a:ea typeface="Calibri" panose="020F0502020204030204" pitchFamily="34" charset="0"/>
                <a:cs typeface="Times" panose="02020603050405020304" pitchFamily="18" charset="0"/>
              </a:rPr>
              <a:t>, </a:t>
            </a:r>
            <a:r>
              <a:rPr lang="en-US" sz="1000" b="1" dirty="0">
                <a:effectLst/>
                <a:latin typeface="Times" panose="02020603050405020304" pitchFamily="18" charset="0"/>
                <a:ea typeface="Calibri" panose="020F0502020204030204" pitchFamily="34" charset="0"/>
                <a:cs typeface="Times" panose="02020603050405020304" pitchFamily="18" charset="0"/>
              </a:rPr>
              <a:t>U.</a:t>
            </a:r>
            <a:r>
              <a:rPr lang="en-US" sz="1000" dirty="0">
                <a:effectLst/>
                <a:latin typeface="Times" panose="02020603050405020304" pitchFamily="18" charset="0"/>
                <a:ea typeface="Calibri" panose="020F0502020204030204" pitchFamily="34" charset="0"/>
                <a:cs typeface="Times" panose="02020603050405020304" pitchFamily="18" charset="0"/>
              </a:rPr>
              <a:t> </a:t>
            </a:r>
            <a:r>
              <a:rPr lang="en-US" sz="1000" dirty="0" err="1">
                <a:effectLst/>
                <a:latin typeface="Times" panose="02020603050405020304" pitchFamily="18" charset="0"/>
                <a:ea typeface="Calibri" panose="020F0502020204030204" pitchFamily="34" charset="0"/>
                <a:cs typeface="Times" panose="02020603050405020304" pitchFamily="18" charset="0"/>
              </a:rPr>
              <a:t>sleiner</a:t>
            </a:r>
            <a:r>
              <a:rPr lang="en-US" sz="1000" dirty="0">
                <a:effectLst/>
                <a:latin typeface="Times" panose="02020603050405020304" pitchFamily="18" charset="0"/>
                <a:ea typeface="Calibri" panose="020F0502020204030204" pitchFamily="34" charset="0"/>
                <a:cs typeface="Times" panose="02020603050405020304" pitchFamily="18" charset="0"/>
              </a:rPr>
              <a:t>, H. W. </a:t>
            </a:r>
            <a:r>
              <a:rPr lang="en-US" sz="1000" dirty="0" err="1">
                <a:effectLst/>
                <a:latin typeface="Times" panose="02020603050405020304" pitchFamily="18" charset="0"/>
                <a:ea typeface="Calibri" panose="020F0502020204030204" pitchFamily="34" charset="0"/>
                <a:cs typeface="Times" panose="02020603050405020304" pitchFamily="18" charset="0"/>
              </a:rPr>
              <a:t>Dehne</a:t>
            </a:r>
            <a:r>
              <a:rPr lang="en-US" sz="1000" dirty="0">
                <a:effectLst/>
                <a:latin typeface="Times" panose="02020603050405020304" pitchFamily="18" charset="0"/>
                <a:ea typeface="Calibri" panose="020F0502020204030204" pitchFamily="34" charset="0"/>
                <a:cs typeface="Times" panose="02020603050405020304" pitchFamily="18" charset="0"/>
              </a:rPr>
              <a:t>. "Texture analysis for </a:t>
            </a:r>
            <a:r>
              <a:rPr lang="en-US" sz="1000" b="1" dirty="0">
                <a:effectLst/>
                <a:latin typeface="Times" panose="02020603050405020304" pitchFamily="18" charset="0"/>
                <a:ea typeface="Calibri" panose="020F0502020204030204" pitchFamily="34" charset="0"/>
                <a:cs typeface="Times" panose="02020603050405020304" pitchFamily="18" charset="0"/>
              </a:rPr>
              <a:t>rice disease diagnosis".</a:t>
            </a:r>
            <a:r>
              <a:rPr lang="en-US" sz="1000" dirty="0">
                <a:effectLst/>
                <a:latin typeface="Times" panose="02020603050405020304" pitchFamily="18" charset="0"/>
                <a:ea typeface="Calibri" panose="020F0502020204030204" pitchFamily="34" charset="0"/>
                <a:cs typeface="Times" panose="02020603050405020304" pitchFamily="18" charset="0"/>
              </a:rPr>
              <a:t> International Conference on Electrical Engineering and Informatics, 2009. </a:t>
            </a:r>
            <a:r>
              <a:rPr lang="en-US" sz="1000" b="1" dirty="0">
                <a:effectLst/>
                <a:latin typeface="Times" panose="02020603050405020304" pitchFamily="18" charset="0"/>
                <a:ea typeface="Calibri" panose="020F0502020204030204" pitchFamily="34" charset="0"/>
                <a:cs typeface="Times" panose="02020603050405020304" pitchFamily="18" charset="0"/>
              </a:rPr>
              <a:t>ICEEI'09.vol</a:t>
            </a:r>
            <a:br>
              <a:rPr lang="en-US" sz="1000" dirty="0">
                <a:effectLst/>
                <a:latin typeface="Times" panose="02020603050405020304" pitchFamily="18" charset="0"/>
                <a:ea typeface="Calibri" panose="020F0502020204030204" pitchFamily="34" charset="0"/>
                <a:cs typeface="Times" panose="02020603050405020304" pitchFamily="18" charset="0"/>
              </a:rPr>
            </a:br>
            <a:r>
              <a:rPr lang="en-US" sz="1000" dirty="0">
                <a:effectLst/>
                <a:latin typeface="Times" panose="02020603050405020304" pitchFamily="18" charset="0"/>
                <a:ea typeface="Calibri" panose="020F0502020204030204" pitchFamily="34" charset="0"/>
                <a:cs typeface="Times" panose="02020603050405020304" pitchFamily="18" charset="0"/>
              </a:rPr>
              <a:t>1, pp. 23-27. IEEE, 2009.</a:t>
            </a:r>
          </a:p>
          <a:p>
            <a:pPr marL="0" indent="0" algn="l">
              <a:buNone/>
            </a:pPr>
            <a:r>
              <a:rPr lang="en-US" sz="1000" dirty="0">
                <a:effectLst/>
                <a:latin typeface="Times" panose="02020603050405020304" pitchFamily="18" charset="0"/>
                <a:ea typeface="Calibri" panose="020F0502020204030204" pitchFamily="34" charset="0"/>
                <a:cs typeface="Times" panose="02020603050405020304" pitchFamily="18" charset="0"/>
              </a:rPr>
              <a:t>5. “Detection and </a:t>
            </a:r>
            <a:r>
              <a:rPr lang="en-US" sz="1000" b="1" dirty="0">
                <a:effectLst/>
                <a:latin typeface="Times" panose="02020603050405020304" pitchFamily="18" charset="0"/>
                <a:ea typeface="Calibri" panose="020F0502020204030204" pitchFamily="34" charset="0"/>
                <a:cs typeface="Times" panose="02020603050405020304" pitchFamily="18" charset="0"/>
              </a:rPr>
              <a:t>classification</a:t>
            </a:r>
            <a:r>
              <a:rPr lang="en-US" sz="1000" dirty="0">
                <a:effectLst/>
                <a:latin typeface="Times" panose="02020603050405020304" pitchFamily="18" charset="0"/>
                <a:ea typeface="Calibri" panose="020F0502020204030204" pitchFamily="34" charset="0"/>
                <a:cs typeface="Times" panose="02020603050405020304" pitchFamily="18" charset="0"/>
              </a:rPr>
              <a:t> of </a:t>
            </a:r>
            <a:r>
              <a:rPr lang="en-US" sz="1000" b="1" dirty="0">
                <a:effectLst/>
                <a:latin typeface="Times" panose="02020603050405020304" pitchFamily="18" charset="0"/>
                <a:ea typeface="Calibri" panose="020F0502020204030204" pitchFamily="34" charset="0"/>
                <a:cs typeface="Times" panose="02020603050405020304" pitchFamily="18" charset="0"/>
              </a:rPr>
              <a:t>plant leaf diseases using image processing techniques:”</a:t>
            </a:r>
            <a:r>
              <a:rPr lang="en-US" sz="1000" dirty="0">
                <a:effectLst/>
                <a:latin typeface="Times" panose="02020603050405020304" pitchFamily="18" charset="0"/>
                <a:ea typeface="Calibri" panose="020F0502020204030204" pitchFamily="34" charset="0"/>
                <a:cs typeface="Times" panose="02020603050405020304" pitchFamily="18" charset="0"/>
              </a:rPr>
              <a:t> Savita N. </a:t>
            </a:r>
            <a:r>
              <a:rPr lang="en-US" sz="1000" b="1" dirty="0" err="1">
                <a:effectLst/>
                <a:latin typeface="Times" panose="02020603050405020304" pitchFamily="18" charset="0"/>
                <a:ea typeface="Calibri" panose="020F0502020204030204" pitchFamily="34" charset="0"/>
                <a:cs typeface="Times" panose="02020603050405020304" pitchFamily="18" charset="0"/>
              </a:rPr>
              <a:t>Gaiwat</a:t>
            </a:r>
            <a:r>
              <a:rPr lang="en-US" sz="1000" b="1" dirty="0">
                <a:effectLst/>
                <a:latin typeface="Times" panose="02020603050405020304" pitchFamily="18" charset="0"/>
                <a:ea typeface="Calibri" panose="020F0502020204030204" pitchFamily="34" charset="0"/>
                <a:cs typeface="Times" panose="02020603050405020304" pitchFamily="18" charset="0"/>
              </a:rPr>
              <a:t>,</a:t>
            </a:r>
            <a:r>
              <a:rPr lang="en-US" sz="1000" dirty="0">
                <a:effectLst/>
                <a:latin typeface="Times" panose="02020603050405020304" pitchFamily="18" charset="0"/>
                <a:ea typeface="Calibri" panose="020F0502020204030204" pitchFamily="34" charset="0"/>
                <a:cs typeface="Times" panose="02020603050405020304" pitchFamily="18" charset="0"/>
              </a:rPr>
              <a:t> </a:t>
            </a:r>
            <a:r>
              <a:rPr lang="en-US" sz="1000" dirty="0" err="1">
                <a:effectLst/>
                <a:latin typeface="Times" panose="02020603050405020304" pitchFamily="18" charset="0"/>
                <a:ea typeface="Calibri" panose="020F0502020204030204" pitchFamily="34" charset="0"/>
                <a:cs typeface="Times" panose="02020603050405020304" pitchFamily="18" charset="0"/>
              </a:rPr>
              <a:t>Parul</a:t>
            </a:r>
            <a:r>
              <a:rPr lang="en-US" sz="1000" dirty="0">
                <a:effectLst/>
                <a:latin typeface="Times" panose="02020603050405020304" pitchFamily="18" charset="0"/>
                <a:ea typeface="Calibri" panose="020F0502020204030204" pitchFamily="34" charset="0"/>
                <a:cs typeface="Times" panose="02020603050405020304" pitchFamily="18" charset="0"/>
              </a:rPr>
              <a:t> Arora.</a:t>
            </a:r>
            <a:br>
              <a:rPr lang="en-US" sz="1000" dirty="0">
                <a:effectLst/>
                <a:latin typeface="Times" panose="02020603050405020304" pitchFamily="18" charset="0"/>
                <a:ea typeface="Calibri" panose="020F0502020204030204" pitchFamily="34" charset="0"/>
                <a:cs typeface="Times" panose="02020603050405020304" pitchFamily="18" charset="0"/>
              </a:rPr>
            </a:br>
            <a:br>
              <a:rPr lang="en-US" sz="1000" dirty="0">
                <a:effectLst/>
                <a:latin typeface="Times" panose="02020603050405020304" pitchFamily="18" charset="0"/>
                <a:ea typeface="Calibri" panose="020F0502020204030204" pitchFamily="34" charset="0"/>
                <a:cs typeface="Times" panose="02020603050405020304" pitchFamily="18" charset="0"/>
              </a:rPr>
            </a:br>
            <a:r>
              <a:rPr lang="en-US" sz="1000" dirty="0">
                <a:effectLst/>
                <a:latin typeface="Times" panose="02020603050405020304" pitchFamily="18" charset="0"/>
                <a:ea typeface="Calibri" panose="020F0502020204030204" pitchFamily="34" charset="0"/>
                <a:cs typeface="Times" panose="02020603050405020304" pitchFamily="18" charset="0"/>
              </a:rPr>
              <a:t>6. S </a:t>
            </a:r>
            <a:r>
              <a:rPr lang="en-US" sz="1000" dirty="0" err="1">
                <a:effectLst/>
                <a:latin typeface="Times" panose="02020603050405020304" pitchFamily="18" charset="0"/>
                <a:ea typeface="Calibri" panose="020F0502020204030204" pitchFamily="34" charset="0"/>
                <a:cs typeface="Times" panose="02020603050405020304" pitchFamily="18" charset="0"/>
              </a:rPr>
              <a:t>Arivazhagan</a:t>
            </a:r>
            <a:r>
              <a:rPr lang="en-US" sz="1000" dirty="0">
                <a:effectLst/>
                <a:latin typeface="Times" panose="02020603050405020304" pitchFamily="18" charset="0"/>
                <a:ea typeface="Calibri" panose="020F0502020204030204" pitchFamily="34" charset="0"/>
                <a:cs typeface="Times" panose="02020603050405020304" pitchFamily="18" charset="0"/>
              </a:rPr>
              <a:t>, R Newlin </a:t>
            </a:r>
            <a:r>
              <a:rPr lang="en-US" sz="1000" dirty="0" err="1">
                <a:effectLst/>
                <a:latin typeface="Times" panose="02020603050405020304" pitchFamily="18" charset="0"/>
                <a:ea typeface="Calibri" panose="020F0502020204030204" pitchFamily="34" charset="0"/>
                <a:cs typeface="Times" panose="02020603050405020304" pitchFamily="18" charset="0"/>
              </a:rPr>
              <a:t>shebiah</a:t>
            </a:r>
            <a:r>
              <a:rPr lang="en-US" sz="1000" dirty="0">
                <a:effectLst/>
                <a:latin typeface="Times" panose="02020603050405020304" pitchFamily="18" charset="0"/>
                <a:ea typeface="Calibri" panose="020F0502020204030204" pitchFamily="34" charset="0"/>
                <a:cs typeface="Times" panose="02020603050405020304" pitchFamily="18" charset="0"/>
              </a:rPr>
              <a:t>, S </a:t>
            </a:r>
            <a:r>
              <a:rPr lang="en-US" sz="1000" dirty="0" err="1">
                <a:effectLst/>
                <a:latin typeface="Times" panose="02020603050405020304" pitchFamily="18" charset="0"/>
                <a:ea typeface="Calibri" panose="020F0502020204030204" pitchFamily="34" charset="0"/>
                <a:cs typeface="Times" panose="02020603050405020304" pitchFamily="18" charset="0"/>
              </a:rPr>
              <a:t>Ananthi</a:t>
            </a:r>
            <a:r>
              <a:rPr lang="en-US" sz="1000" dirty="0">
                <a:effectLst/>
                <a:latin typeface="Times" panose="02020603050405020304" pitchFamily="18" charset="0"/>
                <a:ea typeface="Calibri" panose="020F0502020204030204" pitchFamily="34" charset="0"/>
                <a:cs typeface="Times" panose="02020603050405020304" pitchFamily="18" charset="0"/>
              </a:rPr>
              <a:t>, S Vishnu </a:t>
            </a:r>
            <a:r>
              <a:rPr lang="en-US" sz="1000" dirty="0" err="1">
                <a:effectLst/>
                <a:latin typeface="Times" panose="02020603050405020304" pitchFamily="18" charset="0"/>
                <a:ea typeface="Calibri" panose="020F0502020204030204" pitchFamily="34" charset="0"/>
                <a:cs typeface="Times" panose="02020603050405020304" pitchFamily="18" charset="0"/>
              </a:rPr>
              <a:t>varthini</a:t>
            </a:r>
            <a:r>
              <a:rPr lang="en-US" sz="1000" dirty="0">
                <a:effectLst/>
                <a:latin typeface="Times" panose="02020603050405020304" pitchFamily="18" charset="0"/>
                <a:ea typeface="Calibri" panose="020F0502020204030204" pitchFamily="34" charset="0"/>
                <a:cs typeface="Times" panose="02020603050405020304" pitchFamily="18" charset="0"/>
              </a:rPr>
              <a:t> “Detection of unhealthy </a:t>
            </a:r>
            <a:r>
              <a:rPr lang="en-US" sz="1000" b="1" dirty="0">
                <a:effectLst/>
                <a:latin typeface="Times" panose="02020603050405020304" pitchFamily="18" charset="0"/>
                <a:ea typeface="Calibri" panose="020F0502020204030204" pitchFamily="34" charset="0"/>
                <a:cs typeface="Times" panose="02020603050405020304" pitchFamily="18" charset="0"/>
              </a:rPr>
              <a:t>areas on</a:t>
            </a:r>
            <a:r>
              <a:rPr lang="en-US" sz="1000" dirty="0">
                <a:effectLst/>
                <a:latin typeface="Times" panose="02020603050405020304" pitchFamily="18" charset="0"/>
                <a:ea typeface="Calibri" panose="020F0502020204030204" pitchFamily="34" charset="0"/>
                <a:cs typeface="Times" panose="02020603050405020304" pitchFamily="18" charset="0"/>
              </a:rPr>
              <a:t> plant leaves and classification of plant leaf diseases </a:t>
            </a:r>
            <a:r>
              <a:rPr lang="en-US" sz="1000" b="1" dirty="0">
                <a:effectLst/>
                <a:latin typeface="Times" panose="02020603050405020304" pitchFamily="18" charset="0"/>
                <a:ea typeface="Calibri" panose="020F0502020204030204" pitchFamily="34" charset="0"/>
                <a:cs typeface="Times" panose="02020603050405020304" pitchFamily="18" charset="0"/>
              </a:rPr>
              <a:t>by textural</a:t>
            </a:r>
            <a:r>
              <a:rPr lang="en-US" sz="1000" dirty="0">
                <a:effectLst/>
                <a:latin typeface="Times" panose="02020603050405020304" pitchFamily="18" charset="0"/>
                <a:ea typeface="Calibri" panose="020F0502020204030204" pitchFamily="34" charset="0"/>
                <a:cs typeface="Times" panose="02020603050405020304" pitchFamily="18" charset="0"/>
              </a:rPr>
              <a:t> features.”</a:t>
            </a:r>
            <a:br>
              <a:rPr lang="en-US" sz="1000" dirty="0">
                <a:effectLst/>
                <a:latin typeface="Times" panose="02020603050405020304" pitchFamily="18" charset="0"/>
                <a:ea typeface="Calibri" panose="020F0502020204030204" pitchFamily="34" charset="0"/>
                <a:cs typeface="Times" panose="02020603050405020304" pitchFamily="18" charset="0"/>
              </a:rPr>
            </a:br>
            <a:br>
              <a:rPr lang="en-US" sz="1000" dirty="0">
                <a:effectLst/>
                <a:latin typeface="Times" panose="02020603050405020304" pitchFamily="18" charset="0"/>
                <a:ea typeface="Calibri" panose="020F0502020204030204" pitchFamily="34" charset="0"/>
                <a:cs typeface="Times" panose="02020603050405020304" pitchFamily="18" charset="0"/>
              </a:rPr>
            </a:br>
            <a:r>
              <a:rPr lang="en-US" sz="1000" dirty="0">
                <a:effectLst/>
                <a:latin typeface="Times" panose="02020603050405020304" pitchFamily="18" charset="0"/>
                <a:ea typeface="Calibri" panose="020F0502020204030204" pitchFamily="34" charset="0"/>
                <a:cs typeface="Times" panose="02020603050405020304" pitchFamily="18" charset="0"/>
              </a:rPr>
              <a:t>7. Suma VR </a:t>
            </a:r>
            <a:r>
              <a:rPr lang="en-US" sz="1000" dirty="0" err="1">
                <a:effectLst/>
                <a:latin typeface="Times" panose="02020603050405020304" pitchFamily="18" charset="0"/>
                <a:ea typeface="Calibri" panose="020F0502020204030204" pitchFamily="34" charset="0"/>
                <a:cs typeface="Times" panose="02020603050405020304" pitchFamily="18" charset="0"/>
              </a:rPr>
              <a:t>Amog</a:t>
            </a:r>
            <a:r>
              <a:rPr lang="en-US" sz="1000" dirty="0">
                <a:effectLst/>
                <a:latin typeface="Times" panose="02020603050405020304" pitchFamily="18" charset="0"/>
                <a:ea typeface="Calibri" panose="020F0502020204030204" pitchFamily="34" charset="0"/>
                <a:cs typeface="Times" panose="02020603050405020304" pitchFamily="18" charset="0"/>
              </a:rPr>
              <a:t> </a:t>
            </a:r>
            <a:r>
              <a:rPr lang="en-US" sz="1000" b="1" dirty="0">
                <a:effectLst/>
                <a:latin typeface="Times" panose="02020603050405020304" pitchFamily="18" charset="0"/>
                <a:ea typeface="Calibri" panose="020F0502020204030204" pitchFamily="34" charset="0"/>
                <a:cs typeface="Times" panose="02020603050405020304" pitchFamily="18" charset="0"/>
              </a:rPr>
              <a:t>Shetty ,</a:t>
            </a:r>
            <a:r>
              <a:rPr lang="en-US" sz="1000" dirty="0">
                <a:effectLst/>
                <a:latin typeface="Times" panose="02020603050405020304" pitchFamily="18" charset="0"/>
                <a:ea typeface="Calibri" panose="020F0502020204030204" pitchFamily="34" charset="0"/>
                <a:cs typeface="Times" panose="02020603050405020304" pitchFamily="18" charset="0"/>
              </a:rPr>
              <a:t> Rishabh F </a:t>
            </a:r>
            <a:r>
              <a:rPr lang="en-US" sz="1000" dirty="0" err="1">
                <a:effectLst/>
                <a:latin typeface="Times" panose="02020603050405020304" pitchFamily="18" charset="0"/>
                <a:ea typeface="Calibri" panose="020F0502020204030204" pitchFamily="34" charset="0"/>
                <a:cs typeface="Times" panose="02020603050405020304" pitchFamily="18" charset="0"/>
              </a:rPr>
              <a:t>Tated</a:t>
            </a:r>
            <a:r>
              <a:rPr lang="en-US" sz="1000" dirty="0">
                <a:effectLst/>
                <a:latin typeface="Times" panose="02020603050405020304" pitchFamily="18" charset="0"/>
                <a:ea typeface="Calibri" panose="020F0502020204030204" pitchFamily="34" charset="0"/>
                <a:cs typeface="Times" panose="02020603050405020304" pitchFamily="18" charset="0"/>
              </a:rPr>
              <a:t>, </a:t>
            </a:r>
            <a:r>
              <a:rPr lang="en-US" sz="1000" dirty="0" err="1">
                <a:effectLst/>
                <a:latin typeface="Times" panose="02020603050405020304" pitchFamily="18" charset="0"/>
                <a:ea typeface="Calibri" panose="020F0502020204030204" pitchFamily="34" charset="0"/>
                <a:cs typeface="Times" panose="02020603050405020304" pitchFamily="18" charset="0"/>
              </a:rPr>
              <a:t>Sunku</a:t>
            </a:r>
            <a:r>
              <a:rPr lang="en-US" sz="1000" dirty="0">
                <a:effectLst/>
                <a:latin typeface="Times" panose="02020603050405020304" pitchFamily="18" charset="0"/>
                <a:ea typeface="Calibri" panose="020F0502020204030204" pitchFamily="34" charset="0"/>
                <a:cs typeface="Times" panose="02020603050405020304" pitchFamily="18" charset="0"/>
              </a:rPr>
              <a:t> Rohan, Triveni </a:t>
            </a:r>
            <a:r>
              <a:rPr lang="en-US" sz="1000" b="1" dirty="0">
                <a:effectLst/>
                <a:latin typeface="Times" panose="02020603050405020304" pitchFamily="18" charset="0"/>
                <a:ea typeface="Calibri" panose="020F0502020204030204" pitchFamily="34" charset="0"/>
                <a:cs typeface="Times" panose="02020603050405020304" pitchFamily="18" charset="0"/>
              </a:rPr>
              <a:t>S.</a:t>
            </a:r>
            <a:r>
              <a:rPr lang="en-US" sz="1000" dirty="0">
                <a:effectLst/>
                <a:latin typeface="Times" panose="02020603050405020304" pitchFamily="18" charset="0"/>
                <a:ea typeface="Calibri" panose="020F0502020204030204" pitchFamily="34" charset="0"/>
                <a:cs typeface="Times" panose="02020603050405020304" pitchFamily="18" charset="0"/>
              </a:rPr>
              <a:t> </a:t>
            </a:r>
            <a:r>
              <a:rPr lang="en-US" sz="1000" dirty="0" err="1">
                <a:effectLst/>
                <a:latin typeface="Times" panose="02020603050405020304" pitchFamily="18" charset="0"/>
                <a:ea typeface="Calibri" panose="020F0502020204030204" pitchFamily="34" charset="0"/>
                <a:cs typeface="Times" panose="02020603050405020304" pitchFamily="18" charset="0"/>
              </a:rPr>
              <a:t>Pujar</a:t>
            </a:r>
            <a:r>
              <a:rPr lang="en-US" sz="1000" dirty="0">
                <a:effectLst/>
                <a:latin typeface="Times" panose="02020603050405020304" pitchFamily="18" charset="0"/>
                <a:ea typeface="Calibri" panose="020F0502020204030204" pitchFamily="34" charset="0"/>
                <a:cs typeface="Times" panose="02020603050405020304" pitchFamily="18" charset="0"/>
              </a:rPr>
              <a:t>, </a:t>
            </a:r>
            <a:r>
              <a:rPr lang="en-US" sz="1000" b="1" dirty="0">
                <a:effectLst/>
                <a:latin typeface="Times" panose="02020603050405020304" pitchFamily="18" charset="0"/>
                <a:ea typeface="Calibri" panose="020F0502020204030204" pitchFamily="34" charset="0"/>
                <a:cs typeface="Times" panose="02020603050405020304" pitchFamily="18" charset="0"/>
              </a:rPr>
              <a:t>“A CNN-based leaf disease identification</a:t>
            </a:r>
            <a:r>
              <a:rPr lang="en-US" sz="1000" dirty="0">
                <a:effectLst/>
                <a:latin typeface="Times" panose="02020603050405020304" pitchFamily="18" charset="0"/>
                <a:ea typeface="Calibri" panose="020F0502020204030204" pitchFamily="34" charset="0"/>
                <a:cs typeface="Times" panose="02020603050405020304" pitchFamily="18" charset="0"/>
              </a:rPr>
              <a:t> and </a:t>
            </a:r>
            <a:r>
              <a:rPr lang="en-US" sz="1000" b="1" dirty="0">
                <a:effectLst/>
                <a:latin typeface="Times" panose="02020603050405020304" pitchFamily="18" charset="0"/>
                <a:ea typeface="Calibri" panose="020F0502020204030204" pitchFamily="34" charset="0"/>
                <a:cs typeface="Times" panose="02020603050405020304" pitchFamily="18" charset="0"/>
              </a:rPr>
              <a:t>treatment recommendation system,”</a:t>
            </a:r>
            <a:r>
              <a:rPr lang="en-US" sz="1000" dirty="0">
                <a:effectLst/>
                <a:latin typeface="Times" panose="02020603050405020304" pitchFamily="18" charset="0"/>
                <a:ea typeface="Calibri" panose="020F0502020204030204" pitchFamily="34" charset="0"/>
                <a:cs typeface="Times" panose="02020603050405020304" pitchFamily="18" charset="0"/>
              </a:rPr>
              <a:t> IEEE </a:t>
            </a:r>
            <a:r>
              <a:rPr lang="en-US" sz="1000" b="1" dirty="0">
                <a:effectLst/>
                <a:latin typeface="Times" panose="02020603050405020304" pitchFamily="18" charset="0"/>
                <a:ea typeface="Calibri" panose="020F0502020204030204" pitchFamily="34" charset="0"/>
                <a:cs typeface="Times" panose="02020603050405020304" pitchFamily="18" charset="0"/>
              </a:rPr>
              <a:t>Conference Paper</a:t>
            </a:r>
            <a:r>
              <a:rPr lang="en-US" sz="1000" dirty="0">
                <a:effectLst/>
                <a:latin typeface="Times" panose="02020603050405020304" pitchFamily="18" charset="0"/>
                <a:ea typeface="Calibri" panose="020F0502020204030204" pitchFamily="34" charset="0"/>
                <a:cs typeface="Times" panose="02020603050405020304" pitchFamily="18" charset="0"/>
              </a:rPr>
              <a:t> 2019.</a:t>
            </a:r>
            <a:br>
              <a:rPr lang="en-US" sz="1000" dirty="0">
                <a:effectLst/>
                <a:latin typeface="Times" panose="02020603050405020304" pitchFamily="18" charset="0"/>
                <a:ea typeface="Calibri" panose="020F0502020204030204" pitchFamily="34" charset="0"/>
                <a:cs typeface="Times" panose="02020603050405020304" pitchFamily="18" charset="0"/>
              </a:rPr>
            </a:br>
            <a:br>
              <a:rPr lang="en-US" sz="1000" dirty="0">
                <a:effectLst/>
                <a:latin typeface="Times" panose="02020603050405020304" pitchFamily="18" charset="0"/>
                <a:ea typeface="Calibri" panose="020F0502020204030204" pitchFamily="34" charset="0"/>
                <a:cs typeface="Times" panose="02020603050405020304" pitchFamily="18" charset="0"/>
              </a:rPr>
            </a:br>
            <a:r>
              <a:rPr lang="en-US" sz="1000" dirty="0">
                <a:effectLst/>
                <a:latin typeface="Times" panose="02020603050405020304" pitchFamily="18" charset="0"/>
                <a:ea typeface="Calibri" panose="020F0502020204030204" pitchFamily="34" charset="0"/>
                <a:cs typeface="Times" panose="02020603050405020304" pitchFamily="18" charset="0"/>
              </a:rPr>
              <a:t>8. Omkar </a:t>
            </a:r>
            <a:r>
              <a:rPr lang="en-US" sz="1000" b="1" dirty="0">
                <a:effectLst/>
                <a:latin typeface="Times" panose="02020603050405020304" pitchFamily="18" charset="0"/>
                <a:ea typeface="Calibri" panose="020F0502020204030204" pitchFamily="34" charset="0"/>
                <a:cs typeface="Times" panose="02020603050405020304" pitchFamily="18" charset="0"/>
              </a:rPr>
              <a:t>Kulkarni</a:t>
            </a:r>
            <a:r>
              <a:rPr lang="en-US" sz="1000" b="1" dirty="0">
                <a:effectLst/>
                <a:latin typeface="Times" panose="02020603050405020304" pitchFamily="18" charset="0"/>
                <a:cs typeface="Times" panose="02020603050405020304" pitchFamily="18" charset="0"/>
              </a:rPr>
              <a:t>、「</a:t>
            </a:r>
            <a:r>
              <a:rPr lang="en-US" sz="1000" b="1" dirty="0">
                <a:effectLst/>
                <a:latin typeface="Times" panose="02020603050405020304" pitchFamily="18" charset="0"/>
                <a:ea typeface="Calibri" panose="020F0502020204030204" pitchFamily="34" charset="0"/>
                <a:cs typeface="Times" panose="02020603050405020304" pitchFamily="18" charset="0"/>
              </a:rPr>
              <a:t>Crop</a:t>
            </a:r>
            <a:r>
              <a:rPr lang="en-US" sz="1000" dirty="0">
                <a:effectLst/>
                <a:latin typeface="Times" panose="02020603050405020304" pitchFamily="18" charset="0"/>
                <a:ea typeface="Calibri" panose="020F0502020204030204" pitchFamily="34" charset="0"/>
                <a:cs typeface="Times" panose="02020603050405020304" pitchFamily="18" charset="0"/>
              </a:rPr>
              <a:t> Disease Detection Using Deep </a:t>
            </a:r>
            <a:r>
              <a:rPr lang="en-US" sz="1000" b="1" dirty="0">
                <a:effectLst/>
                <a:latin typeface="Times" panose="02020603050405020304" pitchFamily="18" charset="0"/>
                <a:ea typeface="Calibri" panose="020F0502020204030204" pitchFamily="34" charset="0"/>
                <a:cs typeface="Times" panose="02020603050405020304" pitchFamily="18" charset="0"/>
              </a:rPr>
              <a:t>Learning</a:t>
            </a:r>
            <a:r>
              <a:rPr lang="en-US" sz="1000" b="1" dirty="0">
                <a:effectLst/>
                <a:latin typeface="Times" panose="02020603050405020304" pitchFamily="18" charset="0"/>
                <a:cs typeface="Times" panose="02020603050405020304" pitchFamily="18" charset="0"/>
              </a:rPr>
              <a:t>」、</a:t>
            </a:r>
            <a:r>
              <a:rPr lang="en-US" sz="1000" b="1" dirty="0">
                <a:effectLst/>
                <a:latin typeface="Times" panose="02020603050405020304" pitchFamily="18" charset="0"/>
                <a:ea typeface="Calibri" panose="020F0502020204030204" pitchFamily="34" charset="0"/>
                <a:cs typeface="Times" panose="02020603050405020304" pitchFamily="18" charset="0"/>
              </a:rPr>
              <a:t>IEEE </a:t>
            </a:r>
            <a:r>
              <a:rPr lang="en-US" sz="1000" b="1" dirty="0" err="1">
                <a:effectLst/>
                <a:latin typeface="Times" panose="02020603050405020304" pitchFamily="18" charset="0"/>
                <a:cs typeface="Times" panose="02020603050405020304" pitchFamily="18" charset="0"/>
              </a:rPr>
              <a:t>アクセス</a:t>
            </a:r>
            <a:r>
              <a:rPr lang="en-US" sz="1000" dirty="0">
                <a:effectLst/>
                <a:latin typeface="Times" panose="02020603050405020304" pitchFamily="18" charset="0"/>
                <a:ea typeface="Calibri" panose="020F0502020204030204" pitchFamily="34" charset="0"/>
                <a:cs typeface="Times" panose="02020603050405020304" pitchFamily="18" charset="0"/>
              </a:rPr>
              <a:t> 2018.</a:t>
            </a:r>
            <a:br>
              <a:rPr lang="en-US" sz="1000" dirty="0">
                <a:effectLst/>
                <a:latin typeface="Times" panose="02020603050405020304" pitchFamily="18" charset="0"/>
                <a:ea typeface="Calibri" panose="020F0502020204030204" pitchFamily="34" charset="0"/>
                <a:cs typeface="Times" panose="02020603050405020304" pitchFamily="18" charset="0"/>
              </a:rPr>
            </a:br>
            <a:br>
              <a:rPr lang="en-US" sz="1000" dirty="0">
                <a:effectLst/>
                <a:latin typeface="Times" panose="02020603050405020304" pitchFamily="18" charset="0"/>
                <a:ea typeface="Calibri" panose="020F0502020204030204" pitchFamily="34" charset="0"/>
                <a:cs typeface="Times" panose="02020603050405020304" pitchFamily="18" charset="0"/>
              </a:rPr>
            </a:br>
            <a:r>
              <a:rPr lang="en-US" sz="1000" dirty="0">
                <a:effectLst/>
                <a:latin typeface="Times" panose="02020603050405020304" pitchFamily="18" charset="0"/>
                <a:ea typeface="Calibri" panose="020F0502020204030204" pitchFamily="34" charset="0"/>
                <a:cs typeface="Times" panose="02020603050405020304" pitchFamily="18" charset="0"/>
              </a:rPr>
              <a:t>9. Balakrishna </a:t>
            </a:r>
            <a:r>
              <a:rPr lang="en-US" sz="1000" b="1" dirty="0">
                <a:effectLst/>
                <a:latin typeface="Times" panose="02020603050405020304" pitchFamily="18" charset="0"/>
                <a:ea typeface="Calibri" panose="020F0502020204030204" pitchFamily="34" charset="0"/>
                <a:cs typeface="Times" panose="02020603050405020304" pitchFamily="18" charset="0"/>
              </a:rPr>
              <a:t>K.</a:t>
            </a:r>
            <a:r>
              <a:rPr lang="en-US" sz="1000" dirty="0">
                <a:effectLst/>
                <a:latin typeface="Times" panose="02020603050405020304" pitchFamily="18" charset="0"/>
                <a:ea typeface="Calibri" panose="020F0502020204030204" pitchFamily="34" charset="0"/>
                <a:cs typeface="Times" panose="02020603050405020304" pitchFamily="18" charset="0"/>
              </a:rPr>
              <a:t> Mahesh </a:t>
            </a:r>
            <a:r>
              <a:rPr lang="en-US" sz="1000" b="1" dirty="0">
                <a:effectLst/>
                <a:latin typeface="Times" panose="02020603050405020304" pitchFamily="18" charset="0"/>
                <a:ea typeface="Calibri" panose="020F0502020204030204" pitchFamily="34" charset="0"/>
                <a:cs typeface="Times" panose="02020603050405020304" pitchFamily="18" charset="0"/>
              </a:rPr>
              <a:t>Rao</a:t>
            </a:r>
            <a:r>
              <a:rPr lang="en-US" sz="1000" b="1" dirty="0">
                <a:effectLst/>
                <a:latin typeface="Times" panose="02020603050405020304" pitchFamily="18" charset="0"/>
                <a:cs typeface="Times" panose="02020603050405020304" pitchFamily="18" charset="0"/>
              </a:rPr>
              <a:t>、「</a:t>
            </a:r>
            <a:r>
              <a:rPr lang="en-US" sz="1000" b="1" dirty="0">
                <a:effectLst/>
                <a:latin typeface="Times" panose="02020603050405020304" pitchFamily="18" charset="0"/>
                <a:ea typeface="Calibri" panose="020F0502020204030204" pitchFamily="34" charset="0"/>
                <a:cs typeface="Times" panose="02020603050405020304" pitchFamily="18" charset="0"/>
              </a:rPr>
              <a:t>Tomato</a:t>
            </a:r>
            <a:r>
              <a:rPr lang="en-US" sz="1000" dirty="0">
                <a:effectLst/>
                <a:latin typeface="Times" panose="02020603050405020304" pitchFamily="18" charset="0"/>
                <a:ea typeface="Calibri" panose="020F0502020204030204" pitchFamily="34" charset="0"/>
                <a:cs typeface="Times" panose="02020603050405020304" pitchFamily="18" charset="0"/>
              </a:rPr>
              <a:t> Plant Leaves Disease Classification Using KNN and </a:t>
            </a:r>
            <a:r>
              <a:rPr lang="en-US" sz="1000" b="1" dirty="0">
                <a:effectLst/>
                <a:latin typeface="Times" panose="02020603050405020304" pitchFamily="18" charset="0"/>
                <a:ea typeface="Calibri" panose="020F0502020204030204" pitchFamily="34" charset="0"/>
                <a:cs typeface="Times" panose="02020603050405020304" pitchFamily="18" charset="0"/>
              </a:rPr>
              <a:t>PNN</a:t>
            </a:r>
            <a:r>
              <a:rPr lang="en-US" sz="1000" b="1" dirty="0">
                <a:effectLst/>
                <a:latin typeface="Times" panose="02020603050405020304" pitchFamily="18" charset="0"/>
                <a:cs typeface="Times" panose="02020603050405020304" pitchFamily="18" charset="0"/>
              </a:rPr>
              <a:t>」、</a:t>
            </a:r>
            <a:r>
              <a:rPr lang="en-US" sz="1000" b="1" dirty="0">
                <a:effectLst/>
                <a:latin typeface="Times" panose="02020603050405020304" pitchFamily="18" charset="0"/>
                <a:ea typeface="Calibri" panose="020F0502020204030204" pitchFamily="34" charset="0"/>
                <a:cs typeface="Times" panose="02020603050405020304" pitchFamily="18" charset="0"/>
              </a:rPr>
              <a:t>International</a:t>
            </a:r>
            <a:r>
              <a:rPr lang="en-US" sz="1000" dirty="0">
                <a:effectLst/>
                <a:latin typeface="Times" panose="02020603050405020304" pitchFamily="18" charset="0"/>
                <a:ea typeface="Calibri" panose="020F0502020204030204" pitchFamily="34" charset="0"/>
                <a:cs typeface="Times" panose="02020603050405020304" pitchFamily="18" charset="0"/>
              </a:rPr>
              <a:t> Journal of Computer Vision and Image Processing </a:t>
            </a:r>
            <a:r>
              <a:rPr lang="en-US" sz="1000" b="1" dirty="0">
                <a:effectLst/>
                <a:latin typeface="Times" panose="02020603050405020304" pitchFamily="18" charset="0"/>
                <a:ea typeface="Calibri" panose="020F0502020204030204" pitchFamily="34" charset="0"/>
                <a:cs typeface="Times" panose="02020603050405020304" pitchFamily="18" charset="0"/>
              </a:rPr>
              <a:t>2019</a:t>
            </a:r>
            <a:r>
              <a:rPr lang="en-US" sz="1000" b="1" dirty="0">
                <a:effectLst/>
                <a:latin typeface="Times" panose="02020603050405020304" pitchFamily="18" charset="0"/>
                <a:cs typeface="Times" panose="02020603050405020304" pitchFamily="18" charset="0"/>
              </a:rPr>
              <a:t>。</a:t>
            </a:r>
            <a:r>
              <a:rPr lang="en-US" sz="1000" dirty="0">
                <a:effectLst/>
                <a:latin typeface="Times" panose="02020603050405020304" pitchFamily="18" charset="0"/>
                <a:ea typeface="Calibri" panose="020F0502020204030204" pitchFamily="34" charset="0"/>
                <a:cs typeface="Times" panose="02020603050405020304" pitchFamily="18" charset="0"/>
              </a:rPr>
              <a:t> 10</a:t>
            </a:r>
            <a:br>
              <a:rPr lang="en-US" sz="1000" dirty="0">
                <a:effectLst/>
                <a:latin typeface="Times" panose="02020603050405020304" pitchFamily="18" charset="0"/>
                <a:ea typeface="Calibri" panose="020F0502020204030204" pitchFamily="34" charset="0"/>
                <a:cs typeface="Times" panose="02020603050405020304" pitchFamily="18" charset="0"/>
              </a:rPr>
            </a:br>
            <a:r>
              <a:rPr lang="en-US" sz="1000" dirty="0" err="1">
                <a:effectLst/>
                <a:latin typeface="Times" panose="02020603050405020304" pitchFamily="18" charset="0"/>
                <a:ea typeface="Calibri" panose="020F0502020204030204" pitchFamily="34" charset="0"/>
                <a:cs typeface="Times" panose="02020603050405020304" pitchFamily="18" charset="0"/>
              </a:rPr>
              <a:t>Prajwala</a:t>
            </a:r>
            <a:r>
              <a:rPr lang="en-US" sz="1000" dirty="0">
                <a:effectLst/>
                <a:latin typeface="Times" panose="02020603050405020304" pitchFamily="18" charset="0"/>
                <a:ea typeface="Calibri" panose="020F0502020204030204" pitchFamily="34" charset="0"/>
                <a:cs typeface="Times" panose="02020603050405020304" pitchFamily="18" charset="0"/>
              </a:rPr>
              <a:t> TM, </a:t>
            </a:r>
            <a:r>
              <a:rPr lang="en-US" sz="1000" dirty="0" err="1">
                <a:effectLst/>
                <a:latin typeface="Times" panose="02020603050405020304" pitchFamily="18" charset="0"/>
                <a:ea typeface="Calibri" panose="020F0502020204030204" pitchFamily="34" charset="0"/>
                <a:cs typeface="Times" panose="02020603050405020304" pitchFamily="18" charset="0"/>
              </a:rPr>
              <a:t>AllaPranathi</a:t>
            </a:r>
            <a:r>
              <a:rPr lang="en-US" sz="1000" dirty="0">
                <a:effectLst/>
                <a:latin typeface="Times" panose="02020603050405020304" pitchFamily="18" charset="0"/>
                <a:ea typeface="Calibri" panose="020F0502020204030204" pitchFamily="34" charset="0"/>
                <a:cs typeface="Times" panose="02020603050405020304" pitchFamily="18" charset="0"/>
              </a:rPr>
              <a:t>, </a:t>
            </a:r>
            <a:r>
              <a:rPr lang="en-US" sz="1000" dirty="0" err="1">
                <a:effectLst/>
                <a:latin typeface="Times" panose="02020603050405020304" pitchFamily="18" charset="0"/>
                <a:ea typeface="Calibri" panose="020F0502020204030204" pitchFamily="34" charset="0"/>
                <a:cs typeface="Times" panose="02020603050405020304" pitchFamily="18" charset="0"/>
              </a:rPr>
              <a:t>Kandiraju</a:t>
            </a:r>
            <a:r>
              <a:rPr lang="en-US" sz="1000" dirty="0">
                <a:effectLst/>
                <a:latin typeface="Times" panose="02020603050405020304" pitchFamily="18" charset="0"/>
                <a:ea typeface="Calibri" panose="020F0502020204030204" pitchFamily="34" charset="0"/>
                <a:cs typeface="Times" panose="02020603050405020304" pitchFamily="18" charset="0"/>
              </a:rPr>
              <a:t> Sai </a:t>
            </a:r>
            <a:r>
              <a:rPr lang="en-US" sz="1000" dirty="0" err="1">
                <a:effectLst/>
                <a:latin typeface="Times" panose="02020603050405020304" pitchFamily="18" charset="0"/>
                <a:ea typeface="Calibri" panose="020F0502020204030204" pitchFamily="34" charset="0"/>
                <a:cs typeface="Times" panose="02020603050405020304" pitchFamily="18" charset="0"/>
              </a:rPr>
              <a:t>Ashritha</a:t>
            </a:r>
            <a:r>
              <a:rPr lang="en-US" sz="1000" dirty="0">
                <a:effectLst/>
                <a:latin typeface="Times" panose="02020603050405020304" pitchFamily="18" charset="0"/>
                <a:ea typeface="Calibri" panose="020F0502020204030204" pitchFamily="34" charset="0"/>
                <a:cs typeface="Times" panose="02020603050405020304" pitchFamily="18" charset="0"/>
              </a:rPr>
              <a:t>, </a:t>
            </a:r>
            <a:r>
              <a:rPr lang="en-US" sz="1000" dirty="0" err="1">
                <a:effectLst/>
                <a:latin typeface="Times" panose="02020603050405020304" pitchFamily="18" charset="0"/>
                <a:ea typeface="Calibri" panose="020F0502020204030204" pitchFamily="34" charset="0"/>
                <a:cs typeface="Times" panose="02020603050405020304" pitchFamily="18" charset="0"/>
              </a:rPr>
              <a:t>Nagaratna</a:t>
            </a:r>
            <a:r>
              <a:rPr lang="en-US" sz="1000" dirty="0">
                <a:effectLst/>
                <a:latin typeface="Times" panose="02020603050405020304" pitchFamily="18" charset="0"/>
                <a:ea typeface="Calibri" panose="020F0502020204030204" pitchFamily="34" charset="0"/>
                <a:cs typeface="Times" panose="02020603050405020304" pitchFamily="18" charset="0"/>
              </a:rPr>
              <a:t> B. </a:t>
            </a:r>
            <a:r>
              <a:rPr lang="en-US" sz="1000" dirty="0" err="1">
                <a:effectLst/>
                <a:latin typeface="Times" panose="02020603050405020304" pitchFamily="18" charset="0"/>
                <a:ea typeface="Calibri" panose="020F0502020204030204" pitchFamily="34" charset="0"/>
                <a:cs typeface="Times" panose="02020603050405020304" pitchFamily="18" charset="0"/>
              </a:rPr>
              <a:t>Chittaragi</a:t>
            </a:r>
            <a:r>
              <a:rPr lang="en-US" sz="1000" dirty="0">
                <a:effectLst/>
                <a:latin typeface="Times" panose="02020603050405020304" pitchFamily="18" charset="0"/>
                <a:ea typeface="Calibri" panose="020F0502020204030204" pitchFamily="34" charset="0"/>
                <a:cs typeface="Times" panose="02020603050405020304" pitchFamily="18" charset="0"/>
              </a:rPr>
              <a:t>, Shashidhar G. </a:t>
            </a:r>
            <a:r>
              <a:rPr lang="en-US" sz="1000" dirty="0" err="1">
                <a:effectLst/>
                <a:latin typeface="Times" panose="02020603050405020304" pitchFamily="18" charset="0"/>
                <a:ea typeface="Calibri" panose="020F0502020204030204" pitchFamily="34" charset="0"/>
                <a:cs typeface="Times" panose="02020603050405020304" pitchFamily="18" charset="0"/>
              </a:rPr>
              <a:t>Koolagudi</a:t>
            </a:r>
            <a:r>
              <a:rPr lang="en-US" sz="1000" dirty="0">
                <a:effectLst/>
                <a:latin typeface="Times" panose="02020603050405020304" pitchFamily="18" charset="0"/>
                <a:ea typeface="Calibri" panose="020F0502020204030204" pitchFamily="34" charset="0"/>
                <a:cs typeface="Times" panose="02020603050405020304" pitchFamily="18" charset="0"/>
              </a:rPr>
              <a:t>, </a:t>
            </a:r>
            <a:r>
              <a:rPr lang="en-US" sz="1000" b="1" dirty="0">
                <a:effectLst/>
                <a:latin typeface="Times" panose="02020603050405020304" pitchFamily="18" charset="0"/>
                <a:ea typeface="Calibri" panose="020F0502020204030204" pitchFamily="34" charset="0"/>
                <a:cs typeface="Times" panose="02020603050405020304" pitchFamily="18" charset="0"/>
              </a:rPr>
              <a:t>"Detection of Tomato</a:t>
            </a:r>
            <a:r>
              <a:rPr lang="en-US" sz="1000" dirty="0">
                <a:effectLst/>
                <a:latin typeface="Times" panose="02020603050405020304" pitchFamily="18" charset="0"/>
                <a:ea typeface="Calibri" panose="020F0502020204030204" pitchFamily="34" charset="0"/>
                <a:cs typeface="Times" panose="02020603050405020304" pitchFamily="18" charset="0"/>
              </a:rPr>
              <a:t> Leaf </a:t>
            </a:r>
            <a:r>
              <a:rPr lang="en-US" sz="1000" b="1" dirty="0">
                <a:effectLst/>
                <a:latin typeface="Times" panose="02020603050405020304" pitchFamily="18" charset="0"/>
                <a:ea typeface="Calibri" panose="020F0502020204030204" pitchFamily="34" charset="0"/>
                <a:cs typeface="Times" panose="02020603050405020304" pitchFamily="18" charset="0"/>
              </a:rPr>
              <a:t>Diseases Using</a:t>
            </a:r>
            <a:r>
              <a:rPr lang="en-US" sz="1000" dirty="0">
                <a:effectLst/>
                <a:latin typeface="Times" panose="02020603050405020304" pitchFamily="18" charset="0"/>
                <a:ea typeface="Calibri" panose="020F0502020204030204" pitchFamily="34" charset="0"/>
                <a:cs typeface="Times" panose="02020603050405020304" pitchFamily="18" charset="0"/>
              </a:rPr>
              <a:t> Convolutional Neural </a:t>
            </a:r>
            <a:r>
              <a:rPr lang="en-US" sz="1000" b="1" dirty="0">
                <a:effectLst/>
                <a:latin typeface="Times" panose="02020603050405020304" pitchFamily="18" charset="0"/>
                <a:ea typeface="Calibri" panose="020F0502020204030204" pitchFamily="34" charset="0"/>
                <a:cs typeface="Times" panose="02020603050405020304" pitchFamily="18" charset="0"/>
              </a:rPr>
              <a:t>Networks",</a:t>
            </a:r>
            <a:r>
              <a:rPr lang="en-US" sz="1000" dirty="0">
                <a:effectLst/>
                <a:latin typeface="Times" panose="02020603050405020304" pitchFamily="18" charset="0"/>
                <a:ea typeface="Calibri" panose="020F0502020204030204" pitchFamily="34" charset="0"/>
                <a:cs typeface="Times" panose="02020603050405020304" pitchFamily="18" charset="0"/>
              </a:rPr>
              <a:t> Proceedings of </a:t>
            </a:r>
            <a:r>
              <a:rPr lang="en-US" sz="1000" b="1" dirty="0">
                <a:effectLst/>
                <a:latin typeface="Times" panose="02020603050405020304" pitchFamily="18" charset="0"/>
                <a:ea typeface="Calibri" panose="020F0502020204030204" pitchFamily="34" charset="0"/>
                <a:cs typeface="Times" panose="02020603050405020304" pitchFamily="18" charset="0"/>
              </a:rPr>
              <a:t>the 11th</a:t>
            </a:r>
            <a:r>
              <a:rPr lang="en-US" sz="1000" dirty="0">
                <a:effectLst/>
                <a:latin typeface="Times" panose="02020603050405020304" pitchFamily="18" charset="0"/>
                <a:ea typeface="Calibri" panose="020F0502020204030204" pitchFamily="34" charset="0"/>
                <a:cs typeface="Times" panose="02020603050405020304" pitchFamily="18" charset="0"/>
              </a:rPr>
              <a:t> International Conference on </a:t>
            </a:r>
            <a:r>
              <a:rPr lang="en-US" sz="1000" b="1" dirty="0">
                <a:effectLst/>
                <a:latin typeface="Times" panose="02020603050405020304" pitchFamily="18" charset="0"/>
                <a:ea typeface="Calibri" panose="020F0502020204030204" pitchFamily="34" charset="0"/>
                <a:cs typeface="Times" panose="02020603050405020304" pitchFamily="18" charset="0"/>
              </a:rPr>
              <a:t>Modern</a:t>
            </a:r>
            <a:r>
              <a:rPr lang="en-US" sz="1000" dirty="0">
                <a:effectLst/>
                <a:latin typeface="Times" panose="02020603050405020304" pitchFamily="18" charset="0"/>
                <a:ea typeface="Calibri" panose="020F0502020204030204" pitchFamily="34" charset="0"/>
                <a:cs typeface="Times" panose="02020603050405020304" pitchFamily="18" charset="0"/>
              </a:rPr>
              <a:t> Computing (IC3), </a:t>
            </a:r>
            <a:r>
              <a:rPr lang="en-US" sz="1000" b="1" dirty="0">
                <a:effectLst/>
                <a:latin typeface="Times" panose="02020603050405020304" pitchFamily="18" charset="0"/>
                <a:ea typeface="Calibri" panose="020F0502020204030204" pitchFamily="34" charset="0"/>
                <a:cs typeface="Times" panose="02020603050405020304" pitchFamily="18" charset="0"/>
              </a:rPr>
              <a:t>2018 Record,</a:t>
            </a:r>
            <a:r>
              <a:rPr lang="en-US" sz="1000" dirty="0">
                <a:effectLst/>
                <a:latin typeface="Times" panose="02020603050405020304" pitchFamily="18" charset="0"/>
                <a:ea typeface="Calibri" panose="020F0502020204030204" pitchFamily="34" charset="0"/>
                <a:cs typeface="Times" panose="02020603050405020304" pitchFamily="18" charset="0"/>
              </a:rPr>
              <a:t> 2018.</a:t>
            </a:r>
            <a:br>
              <a:rPr lang="en-US" sz="1000" dirty="0">
                <a:effectLst/>
                <a:latin typeface="Times" panose="02020603050405020304" pitchFamily="18" charset="0"/>
                <a:ea typeface="Calibri" panose="020F0502020204030204" pitchFamily="34" charset="0"/>
                <a:cs typeface="Times" panose="02020603050405020304" pitchFamily="18" charset="0"/>
              </a:rPr>
            </a:br>
            <a:br>
              <a:rPr lang="en-US" sz="1000" dirty="0">
                <a:effectLst/>
                <a:latin typeface="Times" panose="02020603050405020304" pitchFamily="18" charset="0"/>
                <a:ea typeface="Calibri" panose="020F0502020204030204" pitchFamily="34" charset="0"/>
                <a:cs typeface="Times" panose="02020603050405020304" pitchFamily="18" charset="0"/>
              </a:rPr>
            </a:br>
            <a:r>
              <a:rPr lang="en-US" sz="1000" dirty="0">
                <a:effectLst/>
                <a:latin typeface="Times" panose="02020603050405020304" pitchFamily="18" charset="0"/>
                <a:ea typeface="Calibri" panose="020F0502020204030204" pitchFamily="34" charset="0"/>
                <a:cs typeface="Times" panose="02020603050405020304" pitchFamily="18" charset="0"/>
              </a:rPr>
              <a:t>11. </a:t>
            </a:r>
            <a:r>
              <a:rPr lang="en-US" sz="1000" b="1" dirty="0">
                <a:effectLst/>
                <a:latin typeface="Times" panose="02020603050405020304" pitchFamily="18" charset="0"/>
                <a:ea typeface="Calibri" panose="020F0502020204030204" pitchFamily="34" charset="0"/>
                <a:cs typeface="Times" panose="02020603050405020304" pitchFamily="18" charset="0"/>
              </a:rPr>
              <a:t>K .</a:t>
            </a:r>
            <a:r>
              <a:rPr lang="en-US" sz="1000" dirty="0">
                <a:effectLst/>
                <a:latin typeface="Times" panose="02020603050405020304" pitchFamily="18" charset="0"/>
                <a:ea typeface="Calibri" panose="020F0502020204030204" pitchFamily="34" charset="0"/>
                <a:cs typeface="Times" panose="02020603050405020304" pitchFamily="18" charset="0"/>
              </a:rPr>
              <a:t> </a:t>
            </a:r>
            <a:r>
              <a:rPr lang="en-US" sz="1000" dirty="0" err="1">
                <a:effectLst/>
                <a:latin typeface="Times" panose="02020603050405020304" pitchFamily="18" charset="0"/>
                <a:ea typeface="Calibri" panose="020F0502020204030204" pitchFamily="34" charset="0"/>
                <a:cs typeface="Times" panose="02020603050405020304" pitchFamily="18" charset="0"/>
              </a:rPr>
              <a:t>Elangoran</a:t>
            </a:r>
            <a:r>
              <a:rPr lang="en-US" sz="1000" dirty="0">
                <a:effectLst/>
                <a:latin typeface="Times" panose="02020603050405020304" pitchFamily="18" charset="0"/>
                <a:ea typeface="Calibri" panose="020F0502020204030204" pitchFamily="34" charset="0"/>
                <a:cs typeface="Times" panose="02020603050405020304" pitchFamily="18" charset="0"/>
              </a:rPr>
              <a:t>, S. Nalini, </a:t>
            </a:r>
            <a:r>
              <a:rPr lang="en-US" sz="1000" b="1" dirty="0">
                <a:effectLst/>
                <a:latin typeface="Times" panose="02020603050405020304" pitchFamily="18" charset="0"/>
                <a:ea typeface="Calibri" panose="020F0502020204030204" pitchFamily="34" charset="0"/>
                <a:cs typeface="Times" panose="02020603050405020304" pitchFamily="18" charset="0"/>
              </a:rPr>
              <a:t>2011. "Detection</a:t>
            </a:r>
            <a:r>
              <a:rPr lang="en-US" sz="1000" dirty="0">
                <a:effectLst/>
                <a:latin typeface="Times" panose="02020603050405020304" pitchFamily="18" charset="0"/>
                <a:ea typeface="Calibri" panose="020F0502020204030204" pitchFamily="34" charset="0"/>
                <a:cs typeface="Times" panose="02020603050405020304" pitchFamily="18" charset="0"/>
              </a:rPr>
              <a:t> and classification of leaf diseases using </a:t>
            </a:r>
            <a:r>
              <a:rPr lang="en-US" sz="1000" b="1" dirty="0">
                <a:effectLst/>
                <a:latin typeface="Times" panose="02020603050405020304" pitchFamily="18" charset="0"/>
                <a:ea typeface="Calibri" panose="020F0502020204030204" pitchFamily="34" charset="0"/>
                <a:cs typeface="Times" panose="02020603050405020304" pitchFamily="18" charset="0"/>
              </a:rPr>
              <a:t>K-means-based</a:t>
            </a:r>
            <a:r>
              <a:rPr lang="en-US" sz="1000" dirty="0">
                <a:effectLst/>
                <a:latin typeface="Times" panose="02020603050405020304" pitchFamily="18" charset="0"/>
                <a:ea typeface="Calibri" panose="020F0502020204030204" pitchFamily="34" charset="0"/>
                <a:cs typeface="Times" panose="02020603050405020304" pitchFamily="18" charset="0"/>
              </a:rPr>
              <a:t> segmentation and </a:t>
            </a:r>
            <a:r>
              <a:rPr lang="en-US" sz="1000" b="1" dirty="0">
                <a:effectLst/>
                <a:latin typeface="Times" panose="02020603050405020304" pitchFamily="18" charset="0"/>
                <a:ea typeface="Calibri" panose="020F0502020204030204" pitchFamily="34" charset="0"/>
                <a:cs typeface="Times" panose="02020603050405020304" pitchFamily="18" charset="0"/>
              </a:rPr>
              <a:t>neural network-based classification."</a:t>
            </a:r>
            <a:r>
              <a:rPr lang="en-US" sz="1000" dirty="0">
                <a:effectLst/>
                <a:latin typeface="Times" panose="02020603050405020304" pitchFamily="18" charset="0"/>
                <a:ea typeface="Calibri" panose="020F0502020204030204" pitchFamily="34" charset="0"/>
                <a:cs typeface="Times" panose="02020603050405020304" pitchFamily="18" charset="0"/>
              </a:rPr>
              <a:t> Inform. </a:t>
            </a:r>
            <a:r>
              <a:rPr lang="en-US" sz="1000" b="1" dirty="0">
                <a:effectLst/>
                <a:latin typeface="Times" panose="02020603050405020304" pitchFamily="18" charset="0"/>
                <a:ea typeface="Calibri" panose="020F0502020204030204" pitchFamily="34" charset="0"/>
                <a:cs typeface="Times" panose="02020603050405020304" pitchFamily="18" charset="0"/>
              </a:rPr>
              <a:t>Technology</a:t>
            </a:r>
            <a:r>
              <a:rPr lang="en-US" sz="1000" dirty="0">
                <a:effectLst/>
                <a:latin typeface="Times" panose="02020603050405020304" pitchFamily="18" charset="0"/>
                <a:ea typeface="Calibri" panose="020F0502020204030204" pitchFamily="34" charset="0"/>
                <a:cs typeface="Times" panose="02020603050405020304" pitchFamily="18" charset="0"/>
              </a:rPr>
              <a:t> J., 10: 267-275. DOI: 10.3923/itj.2011.267</a:t>
            </a:r>
            <a:endParaRPr lang="en-US" sz="10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292423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7EB4B6-3F6B-82FE-79EB-BD53DA548FFE}"/>
              </a:ext>
            </a:extLst>
          </p:cNvPr>
          <p:cNvSpPr txBox="1"/>
          <p:nvPr/>
        </p:nvSpPr>
        <p:spPr>
          <a:xfrm>
            <a:off x="3635974" y="2155902"/>
            <a:ext cx="2689809" cy="646331"/>
          </a:xfrm>
          <a:prstGeom prst="rect">
            <a:avLst/>
          </a:prstGeom>
          <a:noFill/>
        </p:spPr>
        <p:txBody>
          <a:bodyPr wrap="square" rtlCol="0">
            <a:spAutoFit/>
          </a:bodyPr>
          <a:lstStyle/>
          <a:p>
            <a:r>
              <a:rPr lang="en-IN" sz="3600" b="1" dirty="0">
                <a:solidFill>
                  <a:schemeClr val="bg1"/>
                </a:solidFill>
                <a:latin typeface="Times" panose="02020603050405020304" pitchFamily="18" charset="0"/>
                <a:cs typeface="Times" panose="02020603050405020304" pitchFamily="18" charset="0"/>
              </a:rPr>
              <a:t>Thank You</a:t>
            </a:r>
            <a:endParaRPr lang="en-US" b="1" dirty="0">
              <a:solidFill>
                <a:schemeClr val="bg1"/>
              </a:solidFill>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09100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8C7F-8451-EC6B-9FAE-9B94CBE1C72F}"/>
              </a:ext>
            </a:extLst>
          </p:cNvPr>
          <p:cNvSpPr>
            <a:spLocks noGrp="1"/>
          </p:cNvSpPr>
          <p:nvPr>
            <p:ph type="title"/>
          </p:nvPr>
        </p:nvSpPr>
        <p:spPr>
          <a:xfrm>
            <a:off x="2092768" y="-12830"/>
            <a:ext cx="6623530" cy="725349"/>
          </a:xfrm>
        </p:spPr>
        <p:txBody>
          <a:bodyPr/>
          <a:lstStyle/>
          <a:p>
            <a:r>
              <a:rPr lang="en-IN" dirty="0"/>
              <a:t>Introduction</a:t>
            </a:r>
            <a:endParaRPr lang="en-US" dirty="0"/>
          </a:p>
        </p:txBody>
      </p:sp>
      <p:sp>
        <p:nvSpPr>
          <p:cNvPr id="3" name="Content Placeholder 2">
            <a:extLst>
              <a:ext uri="{FF2B5EF4-FFF2-40B4-BE49-F238E27FC236}">
                <a16:creationId xmlns:a16="http://schemas.microsoft.com/office/drawing/2014/main" id="{E7B8DF04-716E-CD75-F972-2C819C2BFEE6}"/>
              </a:ext>
            </a:extLst>
          </p:cNvPr>
          <p:cNvSpPr>
            <a:spLocks noGrp="1"/>
          </p:cNvSpPr>
          <p:nvPr>
            <p:ph idx="1"/>
          </p:nvPr>
        </p:nvSpPr>
        <p:spPr>
          <a:xfrm>
            <a:off x="2092768" y="1007316"/>
            <a:ext cx="6594035" cy="3607214"/>
          </a:xfrm>
        </p:spPr>
        <p:txBody>
          <a:bodyPr>
            <a:normAutofit/>
          </a:bodyPr>
          <a:lstStyle/>
          <a:p>
            <a:r>
              <a:rPr lang="en-US" sz="1400" dirty="0">
                <a:effectLst/>
                <a:latin typeface="Times-Roman"/>
                <a:ea typeface="Calibri" panose="020F0502020204030204" pitchFamily="34" charset="0"/>
                <a:cs typeface="Times New Roman" panose="02020603050405020304" pitchFamily="18" charset="0"/>
              </a:rPr>
              <a:t>Plant diseases are an important in the crops production, which affects food security and reduces the profit of farmers. Identifying the diseases in plants is the key to avoiding losses by proper feeding measures to cure the diseases early and avoiding the reduce in production.</a:t>
            </a:r>
          </a:p>
          <a:p>
            <a:endParaRPr lang="en-US" sz="1400" dirty="0">
              <a:effectLst/>
              <a:latin typeface="Times-Roman"/>
              <a:ea typeface="Calibri" panose="020F0502020204030204" pitchFamily="34" charset="0"/>
              <a:cs typeface="Times New Roman" panose="02020603050405020304" pitchFamily="18" charset="0"/>
            </a:endParaRPr>
          </a:p>
          <a:p>
            <a:r>
              <a:rPr lang="en-US" sz="1400" dirty="0">
                <a:effectLst/>
                <a:latin typeface="Times-Roman"/>
                <a:ea typeface="Calibri" panose="020F0502020204030204" pitchFamily="34" charset="0"/>
                <a:cs typeface="Times New Roman" panose="02020603050405020304" pitchFamily="18" charset="0"/>
              </a:rPr>
              <a:t>India the third largest county of the tomato producer in the world. Disease affected the plant’s production in 10-30% of the total loss. Identification of such diseases in the plant is very important in preventing any heavy losses. In paper contains the most common diseases found in the tomato plant like, Bacterial leaf spot and Septoria leaf spot, Yellow Leaf Curl and many others.</a:t>
            </a:r>
          </a:p>
          <a:p>
            <a:endParaRPr lang="en-US" sz="1400" dirty="0">
              <a:effectLst/>
              <a:latin typeface="Times-Roman"/>
              <a:ea typeface="Calibri" panose="020F0502020204030204" pitchFamily="34" charset="0"/>
              <a:cs typeface="Times New Roman" panose="02020603050405020304" pitchFamily="18" charset="0"/>
            </a:endParaRPr>
          </a:p>
          <a:p>
            <a:r>
              <a:rPr lang="en-US" sz="1400" dirty="0">
                <a:effectLst/>
                <a:latin typeface="Times-Roman"/>
                <a:ea typeface="Calibri" panose="020F0502020204030204" pitchFamily="34" charset="0"/>
                <a:cs typeface="Times New Roman" panose="02020603050405020304" pitchFamily="18" charset="0"/>
              </a:rPr>
              <a:t>The aim of this is to develop a software system answer that mechanically find and classify disease. That consist steps like image acquisition, pre-Processing, Segmentation, extraction and classification are involves disease detection.</a:t>
            </a:r>
          </a:p>
          <a:p>
            <a:pPr marL="0" indent="0">
              <a:buNone/>
            </a:pPr>
            <a:endParaRPr lang="en-US" sz="1400" dirty="0">
              <a:effectLst/>
              <a:latin typeface="Times-Roman"/>
              <a:ea typeface="Calibri" panose="020F0502020204030204" pitchFamily="34" charset="0"/>
              <a:cs typeface="Times New Roman" panose="02020603050405020304" pitchFamily="18" charset="0"/>
            </a:endParaRPr>
          </a:p>
          <a:p>
            <a:endParaRPr lang="en-US" sz="1400" dirty="0">
              <a:effectLst/>
              <a:latin typeface="Times-Roman"/>
              <a:ea typeface="Calibri" panose="020F0502020204030204" pitchFamily="34" charset="0"/>
              <a:cs typeface="Times New Roman" panose="02020603050405020304" pitchFamily="18" charset="0"/>
            </a:endParaRPr>
          </a:p>
          <a:p>
            <a:pPr marL="0" indent="0">
              <a:buNone/>
            </a:pPr>
            <a:endParaRPr lang="en-US" sz="1400" dirty="0">
              <a:effectLst/>
              <a:latin typeface="Times-Roman"/>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575546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9883E-64DF-66E8-FB19-EB1A710E09B6}"/>
              </a:ext>
            </a:extLst>
          </p:cNvPr>
          <p:cNvSpPr>
            <a:spLocks noGrp="1"/>
          </p:cNvSpPr>
          <p:nvPr>
            <p:ph idx="1"/>
          </p:nvPr>
        </p:nvSpPr>
        <p:spPr>
          <a:xfrm>
            <a:off x="2136775" y="174958"/>
            <a:ext cx="6594475" cy="4680577"/>
          </a:xfrm>
        </p:spPr>
        <p:txBody>
          <a:bodyPr>
            <a:normAutofit/>
          </a:bodyPr>
          <a:lstStyle/>
          <a:p>
            <a:r>
              <a:rPr lang="en-US" sz="1400" b="0" i="0" dirty="0">
                <a:solidFill>
                  <a:schemeClr val="bg2"/>
                </a:solidFill>
                <a:effectLst/>
                <a:latin typeface="Times-Roman"/>
              </a:rPr>
              <a:t>The k-nearest neighbors algorithm, also known as KNN or k-NN, is a non-parametric, supervised learning classifier, which uses proximity to make classifications or predictions about the grouping of an individual data point.</a:t>
            </a:r>
          </a:p>
          <a:p>
            <a:endParaRPr lang="en-US" sz="1400" b="0" i="0" dirty="0">
              <a:solidFill>
                <a:schemeClr val="bg2"/>
              </a:solidFill>
              <a:effectLst/>
              <a:latin typeface="Times-Roman"/>
            </a:endParaRPr>
          </a:p>
          <a:p>
            <a:r>
              <a:rPr lang="en-US" sz="1400" b="0" i="0" dirty="0">
                <a:solidFill>
                  <a:schemeClr val="bg2"/>
                </a:solidFill>
                <a:effectLst/>
                <a:latin typeface="Times-Roman"/>
              </a:rPr>
              <a:t>CNN is a type of deep learning model for processing data that has a grid pattern, such as images, which is inspired by the organization of animal visual cortex and designed to automatically and adaptively learn spatial hierarchies of features, from low- to high-level patterns</a:t>
            </a:r>
            <a:r>
              <a:rPr lang="en-US" sz="1050" b="0" i="0" dirty="0">
                <a:solidFill>
                  <a:srgbClr val="333333"/>
                </a:solidFill>
                <a:effectLst/>
                <a:latin typeface="Georgia" panose="02040502050405020303" pitchFamily="18" charset="0"/>
              </a:rPr>
              <a:t>.</a:t>
            </a:r>
          </a:p>
          <a:p>
            <a:endParaRPr lang="en-US" sz="1400" dirty="0">
              <a:effectLst/>
              <a:latin typeface="Times-Roman"/>
              <a:ea typeface="Calibri" panose="020F0502020204030204" pitchFamily="34" charset="0"/>
              <a:cs typeface="Times New Roman" panose="02020603050405020304" pitchFamily="18" charset="0"/>
            </a:endParaRPr>
          </a:p>
          <a:p>
            <a:r>
              <a:rPr lang="en-US" sz="1400" dirty="0">
                <a:effectLst/>
                <a:latin typeface="Times-Roman"/>
                <a:ea typeface="Calibri" panose="020F0502020204030204" pitchFamily="34" charset="0"/>
                <a:cs typeface="Times New Roman" panose="02020603050405020304" pitchFamily="18" charset="0"/>
              </a:rPr>
              <a:t>Machine learning (ML) is the study of algorithms and mathematical models that computer systems use to progressively improve their performance on a specific task. Machine learning algorithms build a mathematical model of sample data, known as "training data", in order to make predictions or decisions without being explicitly programmed to perform the task.</a:t>
            </a:r>
          </a:p>
          <a:p>
            <a:endParaRPr lang="en-US" sz="1400" dirty="0">
              <a:effectLst/>
              <a:latin typeface="Times-Roman"/>
              <a:ea typeface="Calibri" panose="020F0502020204030204" pitchFamily="34" charset="0"/>
              <a:cs typeface="Times New Roman" panose="02020603050405020304" pitchFamily="18" charset="0"/>
            </a:endParaRPr>
          </a:p>
          <a:p>
            <a:r>
              <a:rPr lang="en-US" sz="1400" dirty="0">
                <a:effectLst/>
                <a:latin typeface="Times-Roman"/>
                <a:ea typeface="Calibri" panose="020F0502020204030204" pitchFamily="34" charset="0"/>
                <a:cs typeface="Times New Roman" panose="02020603050405020304" pitchFamily="18" charset="0"/>
              </a:rPr>
              <a:t>Image processing is any form of processing for which the input is an image or a series of images or videos, such as photographs or frames of video. The output of image processing can be either an image or a set of characteristics or parameters related to the image. It also means "</a:t>
            </a:r>
            <a:r>
              <a:rPr lang="en-US" sz="1400" dirty="0" err="1">
                <a:effectLst/>
                <a:latin typeface="Times-Roman"/>
                <a:ea typeface="Calibri" panose="020F0502020204030204" pitchFamily="34" charset="0"/>
                <a:cs typeface="Times New Roman" panose="02020603050405020304" pitchFamily="18" charset="0"/>
              </a:rPr>
              <a:t>Analysing</a:t>
            </a:r>
            <a:r>
              <a:rPr lang="en-US" sz="1400" dirty="0">
                <a:effectLst/>
                <a:latin typeface="Times-Roman"/>
                <a:ea typeface="Calibri" panose="020F0502020204030204" pitchFamily="34" charset="0"/>
                <a:cs typeface="Times New Roman" panose="02020603050405020304" pitchFamily="18" charset="0"/>
              </a:rPr>
              <a:t> and manipulating images with a computer". </a:t>
            </a:r>
          </a:p>
          <a:p>
            <a:endParaRPr lang="en-US" sz="1400" dirty="0">
              <a:effectLst/>
              <a:latin typeface="Times-Roman"/>
              <a:ea typeface="Calibri" panose="020F0502020204030204" pitchFamily="34" charset="0"/>
              <a:cs typeface="Times New Roman" panose="02020603050405020304" pitchFamily="18" charset="0"/>
            </a:endParaRPr>
          </a:p>
          <a:p>
            <a:endParaRPr lang="en-US" sz="1400" dirty="0">
              <a:effectLst/>
              <a:latin typeface="Times-Roman"/>
              <a:ea typeface="Calibri" panose="020F0502020204030204" pitchFamily="34" charset="0"/>
              <a:cs typeface="Times New Roman" panose="02020603050405020304" pitchFamily="18" charset="0"/>
            </a:endParaRPr>
          </a:p>
          <a:p>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bg2"/>
              </a:solidFill>
              <a:latin typeface="Times-Roman"/>
            </a:endParaRPr>
          </a:p>
        </p:txBody>
      </p:sp>
    </p:spTree>
    <p:extLst>
      <p:ext uri="{BB962C8B-B14F-4D97-AF65-F5344CB8AC3E}">
        <p14:creationId xmlns:p14="http://schemas.microsoft.com/office/powerpoint/2010/main" val="489771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10FDD-9727-7304-8439-50EBDD05F739}"/>
              </a:ext>
            </a:extLst>
          </p:cNvPr>
          <p:cNvSpPr>
            <a:spLocks noGrp="1"/>
          </p:cNvSpPr>
          <p:nvPr>
            <p:ph type="title"/>
          </p:nvPr>
        </p:nvSpPr>
        <p:spPr>
          <a:xfrm>
            <a:off x="3340891" y="158806"/>
            <a:ext cx="6623530" cy="725349"/>
          </a:xfrm>
        </p:spPr>
        <p:txBody>
          <a:bodyPr/>
          <a:lstStyle/>
          <a:p>
            <a:r>
              <a:rPr lang="en-IN" dirty="0"/>
              <a:t>Literature Survey</a:t>
            </a:r>
            <a:endParaRPr lang="en-US" dirty="0"/>
          </a:p>
        </p:txBody>
      </p:sp>
      <p:sp>
        <p:nvSpPr>
          <p:cNvPr id="3" name="Content Placeholder 2">
            <a:extLst>
              <a:ext uri="{FF2B5EF4-FFF2-40B4-BE49-F238E27FC236}">
                <a16:creationId xmlns:a16="http://schemas.microsoft.com/office/drawing/2014/main" id="{946D4BF9-237C-E0BB-6AA1-4903A74507AB}"/>
              </a:ext>
            </a:extLst>
          </p:cNvPr>
          <p:cNvSpPr>
            <a:spLocks noGrp="1"/>
          </p:cNvSpPr>
          <p:nvPr>
            <p:ph idx="1"/>
          </p:nvPr>
        </p:nvSpPr>
        <p:spPr>
          <a:xfrm>
            <a:off x="2398708" y="869978"/>
            <a:ext cx="6594035" cy="3425575"/>
          </a:xfrm>
        </p:spPr>
        <p:txBody>
          <a:bodyPr>
            <a:normAutofit/>
          </a:bodyPr>
          <a:lstStyle/>
          <a:p>
            <a:endParaRPr lang="en-US" sz="1400" dirty="0">
              <a:effectLst/>
              <a:latin typeface="Times-Roman"/>
              <a:ea typeface="Calibri" panose="020F0502020204030204" pitchFamily="34" charset="0"/>
            </a:endParaRPr>
          </a:p>
          <a:p>
            <a:r>
              <a:rPr lang="en-US" sz="1400" dirty="0">
                <a:effectLst/>
                <a:latin typeface="Times-Roman"/>
                <a:ea typeface="Calibri" panose="020F0502020204030204" pitchFamily="34" charset="0"/>
              </a:rPr>
              <a:t>Yashpal Sen, Chandra Shekar </a:t>
            </a:r>
            <a:r>
              <a:rPr lang="en-US" sz="1400" dirty="0" err="1">
                <a:effectLst/>
                <a:latin typeface="Times-Roman"/>
                <a:ea typeface="Calibri" panose="020F0502020204030204" pitchFamily="34" charset="0"/>
              </a:rPr>
              <a:t>Mithlesh</a:t>
            </a:r>
            <a:r>
              <a:rPr lang="en-US" sz="1400" dirty="0">
                <a:effectLst/>
                <a:latin typeface="Times-Roman"/>
                <a:ea typeface="Calibri" panose="020F0502020204030204" pitchFamily="34" charset="0"/>
              </a:rPr>
              <a:t>, Dr. Vivek </a:t>
            </a:r>
            <a:r>
              <a:rPr lang="en-US" sz="1400" dirty="0" err="1">
                <a:effectLst/>
                <a:latin typeface="Times-Roman"/>
                <a:ea typeface="Calibri" panose="020F0502020204030204" pitchFamily="34" charset="0"/>
              </a:rPr>
              <a:t>Baghel</a:t>
            </a:r>
            <a:r>
              <a:rPr lang="en-US" sz="1400" dirty="0">
                <a:effectLst/>
                <a:latin typeface="Times-Roman"/>
                <a:ea typeface="Calibri" panose="020F0502020204030204" pitchFamily="34" charset="0"/>
              </a:rPr>
              <a:t> </a:t>
            </a:r>
          </a:p>
          <a:p>
            <a:r>
              <a:rPr lang="en-US" sz="1400" dirty="0">
                <a:effectLst/>
                <a:latin typeface="Times-Roman"/>
                <a:ea typeface="Calibri" panose="020F0502020204030204" pitchFamily="34" charset="0"/>
              </a:rPr>
              <a:t>Sandesh Raut, Karthik </a:t>
            </a:r>
            <a:r>
              <a:rPr lang="en-US" sz="1400" dirty="0" err="1">
                <a:effectLst/>
                <a:latin typeface="Times-Roman"/>
                <a:ea typeface="Calibri" panose="020F0502020204030204" pitchFamily="34" charset="0"/>
              </a:rPr>
              <a:t>Ingale</a:t>
            </a:r>
            <a:r>
              <a:rPr lang="en-US" sz="1400" dirty="0">
                <a:effectLst/>
                <a:latin typeface="Times-Roman"/>
                <a:ea typeface="Calibri" panose="020F0502020204030204" pitchFamily="34" charset="0"/>
              </a:rPr>
              <a:t> </a:t>
            </a:r>
          </a:p>
          <a:p>
            <a:r>
              <a:rPr lang="en-US" sz="1400" dirty="0">
                <a:effectLst/>
                <a:latin typeface="Times-Roman"/>
                <a:ea typeface="Calibri" panose="020F0502020204030204" pitchFamily="34" charset="0"/>
              </a:rPr>
              <a:t>Sagar Patil, Anjali </a:t>
            </a:r>
            <a:r>
              <a:rPr lang="en-US" sz="1400" dirty="0" err="1">
                <a:effectLst/>
                <a:latin typeface="Times-Roman"/>
                <a:ea typeface="Calibri" panose="020F0502020204030204" pitchFamily="34" charset="0"/>
              </a:rPr>
              <a:t>chandavale</a:t>
            </a:r>
            <a:r>
              <a:rPr lang="en-US" sz="1400" dirty="0">
                <a:effectLst/>
                <a:latin typeface="Times-Roman"/>
                <a:ea typeface="Calibri" panose="020F0502020204030204" pitchFamily="34" charset="0"/>
              </a:rPr>
              <a:t> </a:t>
            </a:r>
          </a:p>
          <a:p>
            <a:r>
              <a:rPr lang="en-US" sz="1400" dirty="0">
                <a:effectLst/>
                <a:latin typeface="Times-Roman"/>
                <a:ea typeface="Calibri" panose="020F0502020204030204" pitchFamily="34" charset="0"/>
              </a:rPr>
              <a:t>T. </a:t>
            </a:r>
            <a:r>
              <a:rPr lang="en-US" sz="1400" dirty="0" err="1">
                <a:effectLst/>
                <a:latin typeface="Times-Roman"/>
                <a:ea typeface="Calibri" panose="020F0502020204030204" pitchFamily="34" charset="0"/>
              </a:rPr>
              <a:t>RUMPf</a:t>
            </a:r>
            <a:r>
              <a:rPr lang="en-US" sz="1400" dirty="0">
                <a:effectLst/>
                <a:latin typeface="Times-Roman"/>
                <a:ea typeface="Calibri" panose="020F0502020204030204" pitchFamily="34" charset="0"/>
              </a:rPr>
              <a:t>, A-K , </a:t>
            </a:r>
            <a:r>
              <a:rPr lang="en-US" sz="1400" dirty="0" err="1">
                <a:effectLst/>
                <a:latin typeface="Times-Roman"/>
                <a:ea typeface="Calibri" panose="020F0502020204030204" pitchFamily="34" charset="0"/>
              </a:rPr>
              <a:t>Mahlein</a:t>
            </a:r>
            <a:r>
              <a:rPr lang="en-US" sz="1400" dirty="0">
                <a:effectLst/>
                <a:latin typeface="Times-Roman"/>
                <a:ea typeface="Calibri" panose="020F0502020204030204" pitchFamily="34" charset="0"/>
              </a:rPr>
              <a:t>, </a:t>
            </a:r>
            <a:r>
              <a:rPr lang="en-US" sz="1400" dirty="0" err="1">
                <a:effectLst/>
                <a:latin typeface="Times-Roman"/>
                <a:ea typeface="Calibri" panose="020F0502020204030204" pitchFamily="34" charset="0"/>
              </a:rPr>
              <a:t>U.Steiner</a:t>
            </a:r>
            <a:r>
              <a:rPr lang="en-US" sz="1400" dirty="0">
                <a:effectLst/>
                <a:latin typeface="Times-Roman"/>
                <a:ea typeface="Calibri" panose="020F0502020204030204" pitchFamily="34" charset="0"/>
              </a:rPr>
              <a:t> , E-C </a:t>
            </a:r>
            <a:r>
              <a:rPr lang="en-US" sz="1400" dirty="0" err="1">
                <a:effectLst/>
                <a:latin typeface="Times-Roman"/>
                <a:ea typeface="Calibri" panose="020F0502020204030204" pitchFamily="34" charset="0"/>
              </a:rPr>
              <a:t>Oerke</a:t>
            </a:r>
            <a:endParaRPr lang="en-US" sz="1400" dirty="0">
              <a:latin typeface="Times-Roman"/>
              <a:ea typeface="Calibri" panose="020F0502020204030204" pitchFamily="34" charset="0"/>
            </a:endParaRPr>
          </a:p>
          <a:p>
            <a:r>
              <a:rPr lang="en-US" sz="1400" dirty="0">
                <a:effectLst/>
                <a:latin typeface="Times-Roman"/>
                <a:ea typeface="Calibri" panose="020F0502020204030204" pitchFamily="34" charset="0"/>
              </a:rPr>
              <a:t>Savita N </a:t>
            </a:r>
            <a:r>
              <a:rPr lang="en-US" sz="1400" dirty="0" err="1">
                <a:effectLst/>
                <a:latin typeface="Times-Roman"/>
                <a:ea typeface="Calibri" panose="020F0502020204030204" pitchFamily="34" charset="0"/>
              </a:rPr>
              <a:t>Ghaiwat</a:t>
            </a:r>
            <a:r>
              <a:rPr lang="en-US" sz="1400" dirty="0">
                <a:effectLst/>
                <a:latin typeface="Times-Roman"/>
                <a:ea typeface="Calibri" panose="020F0502020204030204" pitchFamily="34" charset="0"/>
              </a:rPr>
              <a:t>, </a:t>
            </a:r>
            <a:r>
              <a:rPr lang="en-US" sz="1400" dirty="0" err="1">
                <a:effectLst/>
                <a:latin typeface="Times-Roman"/>
                <a:ea typeface="Calibri" panose="020F0502020204030204" pitchFamily="34" charset="0"/>
              </a:rPr>
              <a:t>Parul</a:t>
            </a:r>
            <a:r>
              <a:rPr lang="en-US" sz="1400" dirty="0">
                <a:effectLst/>
                <a:latin typeface="Times-Roman"/>
                <a:ea typeface="Calibri" panose="020F0502020204030204" pitchFamily="34" charset="0"/>
              </a:rPr>
              <a:t> Arora</a:t>
            </a:r>
          </a:p>
          <a:p>
            <a:r>
              <a:rPr lang="en-US" sz="1400" dirty="0">
                <a:effectLst/>
                <a:latin typeface="Times-Roman"/>
                <a:ea typeface="Calibri" panose="020F0502020204030204" pitchFamily="34" charset="0"/>
              </a:rPr>
              <a:t>S </a:t>
            </a:r>
            <a:r>
              <a:rPr lang="en-US" sz="1400" dirty="0" err="1">
                <a:effectLst/>
                <a:latin typeface="Times-Roman"/>
                <a:ea typeface="Calibri" panose="020F0502020204030204" pitchFamily="34" charset="0"/>
              </a:rPr>
              <a:t>Arivazhagan</a:t>
            </a:r>
            <a:r>
              <a:rPr lang="en-US" sz="1400" dirty="0">
                <a:effectLst/>
                <a:latin typeface="Times-Roman"/>
                <a:ea typeface="Calibri" panose="020F0502020204030204" pitchFamily="34" charset="0"/>
              </a:rPr>
              <a:t>, R Newlin </a:t>
            </a:r>
            <a:r>
              <a:rPr lang="en-US" sz="1400" dirty="0" err="1">
                <a:effectLst/>
                <a:latin typeface="Times-Roman"/>
                <a:ea typeface="Calibri" panose="020F0502020204030204" pitchFamily="34" charset="0"/>
              </a:rPr>
              <a:t>shebiah</a:t>
            </a:r>
            <a:r>
              <a:rPr lang="en-US" sz="1400" dirty="0">
                <a:effectLst/>
                <a:latin typeface="Times-Roman"/>
                <a:ea typeface="Calibri" panose="020F0502020204030204" pitchFamily="34" charset="0"/>
              </a:rPr>
              <a:t>, S </a:t>
            </a:r>
            <a:r>
              <a:rPr lang="en-US" sz="1400" dirty="0" err="1">
                <a:effectLst/>
                <a:latin typeface="Times-Roman"/>
                <a:ea typeface="Calibri" panose="020F0502020204030204" pitchFamily="34" charset="0"/>
              </a:rPr>
              <a:t>Ananthi</a:t>
            </a:r>
            <a:r>
              <a:rPr lang="en-US" sz="1400" dirty="0">
                <a:effectLst/>
                <a:latin typeface="Times-Roman"/>
                <a:ea typeface="Calibri" panose="020F0502020204030204" pitchFamily="34" charset="0"/>
              </a:rPr>
              <a:t>, S Vishnu </a:t>
            </a:r>
            <a:r>
              <a:rPr lang="en-US" sz="1400" dirty="0" err="1">
                <a:effectLst/>
                <a:latin typeface="Times-Roman"/>
                <a:ea typeface="Calibri" panose="020F0502020204030204" pitchFamily="34" charset="0"/>
              </a:rPr>
              <a:t>varthini</a:t>
            </a:r>
            <a:r>
              <a:rPr lang="en-US" sz="1400" dirty="0">
                <a:effectLst/>
                <a:latin typeface="Times-Roman"/>
                <a:ea typeface="Calibri" panose="020F0502020204030204" pitchFamily="34" charset="0"/>
              </a:rPr>
              <a:t> </a:t>
            </a:r>
          </a:p>
          <a:p>
            <a:r>
              <a:rPr lang="en-IN" sz="1400" dirty="0" err="1">
                <a:solidFill>
                  <a:schemeClr val="bg2"/>
                </a:solidFill>
                <a:effectLst/>
                <a:latin typeface="Times-Roman"/>
                <a:ea typeface="Times New Roman" panose="02020603050405020304" pitchFamily="18" charset="0"/>
              </a:rPr>
              <a:t>Sunku</a:t>
            </a:r>
            <a:r>
              <a:rPr lang="en-IN" sz="1400" dirty="0">
                <a:solidFill>
                  <a:schemeClr val="bg2"/>
                </a:solidFill>
                <a:effectLst/>
                <a:latin typeface="Times-Roman"/>
                <a:ea typeface="Times New Roman" panose="02020603050405020304" pitchFamily="18" charset="0"/>
              </a:rPr>
              <a:t> Rohan , Triveni S </a:t>
            </a:r>
            <a:r>
              <a:rPr lang="en-IN" sz="1400" dirty="0" err="1">
                <a:solidFill>
                  <a:schemeClr val="bg2"/>
                </a:solidFill>
                <a:effectLst/>
                <a:latin typeface="Times-Roman"/>
                <a:ea typeface="Times New Roman" panose="02020603050405020304" pitchFamily="18" charset="0"/>
              </a:rPr>
              <a:t>Pujar</a:t>
            </a:r>
            <a:r>
              <a:rPr lang="en-IN" sz="1400" dirty="0">
                <a:solidFill>
                  <a:schemeClr val="bg2"/>
                </a:solidFill>
                <a:effectLst/>
                <a:latin typeface="Times-Roman"/>
                <a:ea typeface="Times New Roman" panose="02020603050405020304" pitchFamily="18" charset="0"/>
              </a:rPr>
              <a:t> ,Suma VR </a:t>
            </a:r>
            <a:r>
              <a:rPr lang="en-IN" sz="1400" dirty="0" err="1">
                <a:solidFill>
                  <a:schemeClr val="bg2"/>
                </a:solidFill>
                <a:effectLst/>
                <a:latin typeface="Times-Roman"/>
                <a:ea typeface="Times New Roman" panose="02020603050405020304" pitchFamily="18" charset="0"/>
              </a:rPr>
              <a:t>Amog</a:t>
            </a:r>
            <a:r>
              <a:rPr lang="en-IN" sz="1400" dirty="0">
                <a:solidFill>
                  <a:schemeClr val="bg2"/>
                </a:solidFill>
                <a:effectLst/>
                <a:latin typeface="Times-Roman"/>
                <a:ea typeface="Times New Roman" panose="02020603050405020304" pitchFamily="18" charset="0"/>
              </a:rPr>
              <a:t> Shetty, Rishabh F </a:t>
            </a:r>
            <a:r>
              <a:rPr lang="en-IN" sz="1400" dirty="0" err="1">
                <a:solidFill>
                  <a:schemeClr val="bg2"/>
                </a:solidFill>
                <a:effectLst/>
                <a:latin typeface="Times-Roman"/>
                <a:ea typeface="Times New Roman" panose="02020603050405020304" pitchFamily="18" charset="0"/>
              </a:rPr>
              <a:t>Tated</a:t>
            </a:r>
            <a:endParaRPr lang="en-IN" sz="1400" dirty="0">
              <a:solidFill>
                <a:schemeClr val="bg2"/>
              </a:solidFill>
              <a:effectLst/>
              <a:latin typeface="Times-Roman"/>
              <a:ea typeface="Times New Roman" panose="02020603050405020304" pitchFamily="18" charset="0"/>
            </a:endParaRPr>
          </a:p>
          <a:p>
            <a:r>
              <a:rPr lang="en-US" sz="1400" dirty="0">
                <a:effectLst/>
                <a:latin typeface="Times-Roman"/>
                <a:ea typeface="Calibri" panose="020F0502020204030204" pitchFamily="34" charset="0"/>
                <a:cs typeface="Times New Roman" panose="02020603050405020304" pitchFamily="18" charset="0"/>
              </a:rPr>
              <a:t>Omkar Kulkarni </a:t>
            </a:r>
          </a:p>
          <a:p>
            <a:r>
              <a:rPr lang="en-US" sz="1400" dirty="0">
                <a:effectLst/>
                <a:latin typeface="Times-Roman"/>
                <a:ea typeface="Calibri" panose="020F0502020204030204" pitchFamily="34" charset="0"/>
                <a:cs typeface="Times New Roman" panose="02020603050405020304" pitchFamily="18" charset="0"/>
              </a:rPr>
              <a:t>Sandesh Raut, Karthik </a:t>
            </a:r>
            <a:r>
              <a:rPr lang="en-US" sz="1400" dirty="0" err="1">
                <a:effectLst/>
                <a:latin typeface="Times-Roman"/>
                <a:ea typeface="Calibri" panose="020F0502020204030204" pitchFamily="34" charset="0"/>
                <a:cs typeface="Times New Roman" panose="02020603050405020304" pitchFamily="18" charset="0"/>
              </a:rPr>
              <a:t>Ingale</a:t>
            </a:r>
            <a:r>
              <a:rPr lang="en-US" sz="1400" dirty="0">
                <a:effectLst/>
                <a:latin typeface="Times-Roman"/>
                <a:ea typeface="Calibri" panose="020F0502020204030204" pitchFamily="34" charset="0"/>
                <a:cs typeface="Times New Roman" panose="02020603050405020304" pitchFamily="18" charset="0"/>
              </a:rPr>
              <a:t> </a:t>
            </a:r>
          </a:p>
          <a:p>
            <a:r>
              <a:rPr lang="en-US" sz="1400" dirty="0" err="1">
                <a:effectLst/>
                <a:latin typeface="Times-Roman"/>
                <a:ea typeface="Calibri" panose="020F0502020204030204" pitchFamily="34" charset="0"/>
                <a:cs typeface="Times New Roman" panose="02020603050405020304" pitchFamily="18" charset="0"/>
              </a:rPr>
              <a:t>Prajwala</a:t>
            </a:r>
            <a:r>
              <a:rPr lang="en-US" sz="1400" dirty="0">
                <a:effectLst/>
                <a:latin typeface="Times-Roman"/>
                <a:ea typeface="Calibri" panose="020F0502020204030204" pitchFamily="34" charset="0"/>
                <a:cs typeface="Times New Roman" panose="02020603050405020304" pitchFamily="18" charset="0"/>
              </a:rPr>
              <a:t> TM, </a:t>
            </a:r>
            <a:r>
              <a:rPr lang="en-US" sz="1400" dirty="0" err="1">
                <a:effectLst/>
                <a:latin typeface="Times-Roman"/>
                <a:ea typeface="Calibri" panose="020F0502020204030204" pitchFamily="34" charset="0"/>
                <a:cs typeface="Times New Roman" panose="02020603050405020304" pitchFamily="18" charset="0"/>
              </a:rPr>
              <a:t>Alla</a:t>
            </a:r>
            <a:r>
              <a:rPr lang="en-US" sz="1400" dirty="0">
                <a:effectLst/>
                <a:latin typeface="Times-Roman"/>
                <a:ea typeface="Calibri" panose="020F0502020204030204" pitchFamily="34" charset="0"/>
                <a:cs typeface="Times New Roman" panose="02020603050405020304" pitchFamily="18" charset="0"/>
              </a:rPr>
              <a:t> </a:t>
            </a:r>
            <a:r>
              <a:rPr lang="en-US" sz="1400" dirty="0" err="1">
                <a:effectLst/>
                <a:latin typeface="Times-Roman"/>
                <a:ea typeface="Calibri" panose="020F0502020204030204" pitchFamily="34" charset="0"/>
                <a:cs typeface="Times New Roman" panose="02020603050405020304" pitchFamily="18" charset="0"/>
              </a:rPr>
              <a:t>Pranathi</a:t>
            </a:r>
            <a:r>
              <a:rPr lang="en-US" sz="1400" dirty="0">
                <a:effectLst/>
                <a:latin typeface="Times-Roman"/>
                <a:ea typeface="Calibri" panose="020F0502020204030204" pitchFamily="34" charset="0"/>
                <a:cs typeface="Times New Roman" panose="02020603050405020304" pitchFamily="18" charset="0"/>
              </a:rPr>
              <a:t>, </a:t>
            </a:r>
            <a:r>
              <a:rPr lang="en-US" sz="1400" dirty="0" err="1">
                <a:effectLst/>
                <a:latin typeface="Times-Roman"/>
                <a:ea typeface="Calibri" panose="020F0502020204030204" pitchFamily="34" charset="0"/>
                <a:cs typeface="Times New Roman" panose="02020603050405020304" pitchFamily="18" charset="0"/>
              </a:rPr>
              <a:t>Kandiraju</a:t>
            </a:r>
            <a:r>
              <a:rPr lang="en-US" sz="1400" dirty="0">
                <a:effectLst/>
                <a:latin typeface="Times-Roman"/>
                <a:ea typeface="Calibri" panose="020F0502020204030204" pitchFamily="34" charset="0"/>
                <a:cs typeface="Times New Roman" panose="02020603050405020304" pitchFamily="18" charset="0"/>
              </a:rPr>
              <a:t> Sai </a:t>
            </a:r>
            <a:r>
              <a:rPr lang="en-US" sz="1400" dirty="0" err="1">
                <a:effectLst/>
                <a:latin typeface="Times-Roman"/>
                <a:ea typeface="Calibri" panose="020F0502020204030204" pitchFamily="34" charset="0"/>
                <a:cs typeface="Times New Roman" panose="02020603050405020304" pitchFamily="18" charset="0"/>
              </a:rPr>
              <a:t>Ashritha</a:t>
            </a:r>
            <a:r>
              <a:rPr lang="en-US" sz="1400" dirty="0">
                <a:effectLst/>
                <a:latin typeface="Times-Roman"/>
                <a:ea typeface="Calibri" panose="020F0502020204030204" pitchFamily="34" charset="0"/>
                <a:cs typeface="Times New Roman" panose="02020603050405020304" pitchFamily="18" charset="0"/>
              </a:rPr>
              <a:t>, </a:t>
            </a:r>
            <a:r>
              <a:rPr lang="en-US" sz="1400" dirty="0" err="1">
                <a:effectLst/>
                <a:latin typeface="Times-Roman"/>
                <a:ea typeface="Calibri" panose="020F0502020204030204" pitchFamily="34" charset="0"/>
                <a:cs typeface="Times New Roman" panose="02020603050405020304" pitchFamily="18" charset="0"/>
              </a:rPr>
              <a:t>Nagaratna</a:t>
            </a:r>
            <a:r>
              <a:rPr lang="en-US" sz="1400" dirty="0">
                <a:effectLst/>
                <a:latin typeface="Times-Roman"/>
                <a:ea typeface="Calibri" panose="020F0502020204030204" pitchFamily="34" charset="0"/>
                <a:cs typeface="Times New Roman" panose="02020603050405020304" pitchFamily="18" charset="0"/>
              </a:rPr>
              <a:t> B. </a:t>
            </a:r>
            <a:r>
              <a:rPr lang="en-US" sz="1400" dirty="0" err="1">
                <a:effectLst/>
                <a:latin typeface="Times-Roman"/>
                <a:ea typeface="Calibri" panose="020F0502020204030204" pitchFamily="34" charset="0"/>
                <a:cs typeface="Times New Roman" panose="02020603050405020304" pitchFamily="18" charset="0"/>
              </a:rPr>
              <a:t>Chittaragi</a:t>
            </a:r>
            <a:r>
              <a:rPr lang="en-US" sz="1400" dirty="0">
                <a:effectLst/>
                <a:latin typeface="Times-Roman"/>
                <a:ea typeface="Calibri" panose="020F0502020204030204" pitchFamily="34" charset="0"/>
                <a:cs typeface="Times New Roman" panose="02020603050405020304" pitchFamily="18" charset="0"/>
              </a:rPr>
              <a:t>, Shashidhar G. </a:t>
            </a:r>
            <a:r>
              <a:rPr lang="en-US" sz="1400" dirty="0" err="1">
                <a:effectLst/>
                <a:latin typeface="Times-Roman"/>
                <a:ea typeface="Calibri" panose="020F0502020204030204" pitchFamily="34" charset="0"/>
                <a:cs typeface="Times New Roman" panose="02020603050405020304" pitchFamily="18" charset="0"/>
              </a:rPr>
              <a:t>Koolagudi</a:t>
            </a:r>
            <a:r>
              <a:rPr lang="en-US" sz="1400" dirty="0">
                <a:effectLst/>
                <a:latin typeface="Times-Roman"/>
                <a:ea typeface="Calibri" panose="020F0502020204030204" pitchFamily="34" charset="0"/>
                <a:cs typeface="Times New Roman" panose="02020603050405020304" pitchFamily="18" charset="0"/>
              </a:rPr>
              <a:t> </a:t>
            </a:r>
            <a:endParaRPr lang="en-US" sz="1400" dirty="0">
              <a:solidFill>
                <a:schemeClr val="bg2"/>
              </a:solidFill>
              <a:latin typeface="Times-Roman"/>
            </a:endParaRPr>
          </a:p>
        </p:txBody>
      </p:sp>
    </p:spTree>
    <p:extLst>
      <p:ext uri="{BB962C8B-B14F-4D97-AF65-F5344CB8AC3E}">
        <p14:creationId xmlns:p14="http://schemas.microsoft.com/office/powerpoint/2010/main" val="2881824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9A4CE-A5AF-CC40-3ABC-C95E699D3CF5}"/>
              </a:ext>
            </a:extLst>
          </p:cNvPr>
          <p:cNvSpPr>
            <a:spLocks noGrp="1"/>
          </p:cNvSpPr>
          <p:nvPr>
            <p:ph type="title"/>
          </p:nvPr>
        </p:nvSpPr>
        <p:spPr>
          <a:xfrm>
            <a:off x="3532563" y="-87077"/>
            <a:ext cx="6623530" cy="725349"/>
          </a:xfrm>
        </p:spPr>
        <p:txBody>
          <a:bodyPr/>
          <a:lstStyle/>
          <a:p>
            <a:r>
              <a:rPr lang="en-IN" dirty="0"/>
              <a:t>Methodology</a:t>
            </a:r>
            <a:endParaRPr lang="en-US" dirty="0"/>
          </a:p>
        </p:txBody>
      </p:sp>
      <p:pic>
        <p:nvPicPr>
          <p:cNvPr id="4" name="Content Placeholder 3">
            <a:extLst>
              <a:ext uri="{FF2B5EF4-FFF2-40B4-BE49-F238E27FC236}">
                <a16:creationId xmlns:a16="http://schemas.microsoft.com/office/drawing/2014/main" id="{067DC1F6-9F91-83F0-ED84-71D6812147EC}"/>
              </a:ext>
            </a:extLst>
          </p:cNvPr>
          <p:cNvPicPr>
            <a:picLocks noGrp="1" noChangeAspect="1"/>
          </p:cNvPicPr>
          <p:nvPr>
            <p:ph idx="1"/>
          </p:nvPr>
        </p:nvPicPr>
        <p:blipFill>
          <a:blip r:embed="rId2"/>
          <a:stretch>
            <a:fillRect/>
          </a:stretch>
        </p:blipFill>
        <p:spPr>
          <a:xfrm>
            <a:off x="2629786" y="638272"/>
            <a:ext cx="4834269" cy="4279900"/>
          </a:xfrm>
          <a:prstGeom prst="rect">
            <a:avLst/>
          </a:prstGeom>
        </p:spPr>
      </p:pic>
    </p:spTree>
    <p:extLst>
      <p:ext uri="{BB962C8B-B14F-4D97-AF65-F5344CB8AC3E}">
        <p14:creationId xmlns:p14="http://schemas.microsoft.com/office/powerpoint/2010/main" val="4117498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9FE95-B98B-1C3F-2ABD-E53EABE8B8B6}"/>
              </a:ext>
            </a:extLst>
          </p:cNvPr>
          <p:cNvSpPr>
            <a:spLocks noGrp="1"/>
          </p:cNvSpPr>
          <p:nvPr>
            <p:ph type="title"/>
          </p:nvPr>
        </p:nvSpPr>
        <p:spPr>
          <a:xfrm>
            <a:off x="2852080" y="-79989"/>
            <a:ext cx="6623530" cy="725349"/>
          </a:xfrm>
        </p:spPr>
        <p:txBody>
          <a:bodyPr/>
          <a:lstStyle/>
          <a:p>
            <a:r>
              <a:rPr lang="en-IN" dirty="0"/>
              <a:t>Tools and Technology</a:t>
            </a:r>
            <a:endParaRPr lang="en-US" dirty="0"/>
          </a:p>
        </p:txBody>
      </p:sp>
      <p:sp>
        <p:nvSpPr>
          <p:cNvPr id="3" name="Content Placeholder 2">
            <a:extLst>
              <a:ext uri="{FF2B5EF4-FFF2-40B4-BE49-F238E27FC236}">
                <a16:creationId xmlns:a16="http://schemas.microsoft.com/office/drawing/2014/main" id="{A7973B23-0777-FC9D-19D4-F5B24C679109}"/>
              </a:ext>
            </a:extLst>
          </p:cNvPr>
          <p:cNvSpPr>
            <a:spLocks noGrp="1"/>
          </p:cNvSpPr>
          <p:nvPr>
            <p:ph idx="1"/>
          </p:nvPr>
        </p:nvSpPr>
        <p:spPr>
          <a:xfrm>
            <a:off x="2152000" y="645360"/>
            <a:ext cx="6594035" cy="5346562"/>
          </a:xfrm>
        </p:spPr>
        <p:txBody>
          <a:bodyPr>
            <a:normAutofit fontScale="85000" lnSpcReduction="20000"/>
          </a:bodyPr>
          <a:lstStyle/>
          <a:p>
            <a:r>
              <a:rPr lang="en-IN" sz="1400" dirty="0">
                <a:latin typeface="Times" panose="02020603050405020304" pitchFamily="18" charset="0"/>
                <a:cs typeface="Times" panose="02020603050405020304" pitchFamily="18" charset="0"/>
              </a:rPr>
              <a:t>Python: </a:t>
            </a:r>
            <a:r>
              <a:rPr lang="en-IN" sz="1400" dirty="0">
                <a:solidFill>
                  <a:schemeClr val="bg2"/>
                </a:solidFill>
                <a:effectLst/>
                <a:latin typeface="Times" panose="02020603050405020304" pitchFamily="18" charset="0"/>
                <a:ea typeface="Calibri" panose="020F0502020204030204" pitchFamily="34" charset="0"/>
                <a:cs typeface="Times" panose="02020603050405020304" pitchFamily="18" charset="0"/>
              </a:rPr>
              <a:t>Python as a language has a huge community behind it. Any issues you encounter can be easily resolved by simply visiting Stack Overflow. Since Python is one of the leading standard languages ​​in positioning, it's very likely that you'll get a clear answer to every question. Such packages greatly reduce and modify the code required to create a given program. This makes iterations faster.</a:t>
            </a:r>
            <a:endParaRPr lang="en-US" sz="1400" dirty="0">
              <a:solidFill>
                <a:schemeClr val="bg2"/>
              </a:solidFill>
              <a:effectLst/>
              <a:latin typeface="Times" panose="02020603050405020304" pitchFamily="18" charset="0"/>
              <a:ea typeface="Calibri" panose="020F0502020204030204" pitchFamily="34" charset="0"/>
              <a:cs typeface="Times" panose="02020603050405020304" pitchFamily="18" charset="0"/>
            </a:endParaRPr>
          </a:p>
          <a:p>
            <a:endParaRPr lang="en-US" sz="1400" dirty="0">
              <a:effectLst/>
              <a:latin typeface="Times" panose="02020603050405020304" pitchFamily="18" charset="0"/>
              <a:ea typeface="Calibri" panose="020F0502020204030204" pitchFamily="34" charset="0"/>
              <a:cs typeface="Times" panose="02020603050405020304" pitchFamily="18" charset="0"/>
            </a:endParaRPr>
          </a:p>
          <a:p>
            <a:r>
              <a:rPr lang="en-US" sz="1400" dirty="0">
                <a:effectLst/>
                <a:latin typeface="Times" panose="02020603050405020304" pitchFamily="18" charset="0"/>
                <a:ea typeface="Calibri" panose="020F0502020204030204" pitchFamily="34" charset="0"/>
                <a:cs typeface="Times" panose="02020603050405020304" pitchFamily="18" charset="0"/>
              </a:rPr>
              <a:t>NUMPY: NumPy is a Python package that provides scientific and high-level mathematical abstractions packaged in Python. This is the core library for scientific computing, includes powerful n-dimensional array objects, and provides tools for integration with C, C++, and more. It is also useful in linear algebra, random number functions, etc.</a:t>
            </a:r>
          </a:p>
          <a:p>
            <a:endParaRPr lang="en-US" sz="1400" dirty="0">
              <a:latin typeface="Times" panose="02020603050405020304" pitchFamily="18" charset="0"/>
              <a:ea typeface="Calibri" panose="020F0502020204030204" pitchFamily="34" charset="0"/>
              <a:cs typeface="Times" panose="02020603050405020304" pitchFamily="18" charset="0"/>
            </a:endParaRPr>
          </a:p>
          <a:p>
            <a:r>
              <a:rPr lang="en-US" sz="1400" dirty="0">
                <a:effectLst/>
                <a:latin typeface="Times" panose="02020603050405020304" pitchFamily="18" charset="0"/>
                <a:ea typeface="Calibri" panose="020F0502020204030204" pitchFamily="34" charset="0"/>
                <a:cs typeface="Times" panose="02020603050405020304" pitchFamily="18" charset="0"/>
              </a:rPr>
              <a:t>TENSORFLOW: TensorFlow is an open source software library for numerical computation using data flow graphs. The nodes in the graph represent mathematical expressions, and the edges of the graph represent multidimensional arrays of knowledge (tensors) exchanged between them. A versatile architecture allows you to use a single API to deploy computation across one or more CPUs or GPUs in desktop, server, or mobile devices.</a:t>
            </a:r>
          </a:p>
          <a:p>
            <a:endParaRPr lang="en-US" sz="1400" dirty="0">
              <a:effectLst/>
              <a:latin typeface="Times" panose="02020603050405020304" pitchFamily="18" charset="0"/>
              <a:ea typeface="Calibri" panose="020F0502020204030204" pitchFamily="34" charset="0"/>
              <a:cs typeface="Times" panose="02020603050405020304" pitchFamily="18" charset="0"/>
            </a:endParaRPr>
          </a:p>
          <a:p>
            <a:r>
              <a:rPr lang="en-US" sz="1400" dirty="0" err="1">
                <a:effectLst/>
                <a:latin typeface="Times" panose="02020603050405020304" pitchFamily="18" charset="0"/>
                <a:ea typeface="Calibri" panose="020F0502020204030204" pitchFamily="34" charset="0"/>
                <a:cs typeface="Times" panose="02020603050405020304" pitchFamily="18" charset="0"/>
              </a:rPr>
              <a:t>Keras</a:t>
            </a:r>
            <a:r>
              <a:rPr lang="en-US" sz="1400" dirty="0">
                <a:latin typeface="Times" panose="02020603050405020304" pitchFamily="18" charset="0"/>
                <a:ea typeface="Calibri" panose="020F0502020204030204" pitchFamily="34" charset="0"/>
                <a:cs typeface="Times" panose="02020603050405020304" pitchFamily="18" charset="0"/>
              </a:rPr>
              <a:t>:</a:t>
            </a:r>
            <a:r>
              <a:rPr lang="en-US" sz="1400" dirty="0">
                <a:effectLst/>
                <a:latin typeface="Times" panose="02020603050405020304" pitchFamily="18" charset="0"/>
                <a:ea typeface="Calibri" panose="020F0502020204030204" pitchFamily="34" charset="0"/>
                <a:cs typeface="Times" panose="02020603050405020304" pitchFamily="18" charset="0"/>
              </a:rPr>
              <a:t> It is a high-level neural network API written in Python and running in TensorFlow, CNTK, or Theano. Designed with a focus on enabling rapid experimentation. The </a:t>
            </a:r>
            <a:r>
              <a:rPr lang="en-US" sz="1400" dirty="0" err="1">
                <a:effectLst/>
                <a:latin typeface="Times" panose="02020603050405020304" pitchFamily="18" charset="0"/>
                <a:ea typeface="Calibri" panose="020F0502020204030204" pitchFamily="34" charset="0"/>
                <a:cs typeface="Times" panose="02020603050405020304" pitchFamily="18" charset="0"/>
              </a:rPr>
              <a:t>abilityyto</a:t>
            </a:r>
            <a:r>
              <a:rPr lang="en-US" sz="1400" dirty="0">
                <a:effectLst/>
                <a:latin typeface="Times" panose="02020603050405020304" pitchFamily="18" charset="0"/>
                <a:ea typeface="Calibri" panose="020F0502020204030204" pitchFamily="34" charset="0"/>
                <a:cs typeface="Times" panose="02020603050405020304" pitchFamily="18" charset="0"/>
              </a:rPr>
              <a:t> </a:t>
            </a:r>
            <a:r>
              <a:rPr lang="en-US" sz="1400" dirty="0" err="1">
                <a:effectLst/>
                <a:latin typeface="Times" panose="02020603050405020304" pitchFamily="18" charset="0"/>
                <a:ea typeface="Calibri" panose="020F0502020204030204" pitchFamily="34" charset="0"/>
                <a:cs typeface="Times" panose="02020603050405020304" pitchFamily="18" charset="0"/>
              </a:rPr>
              <a:t>gettresults</a:t>
            </a:r>
            <a:r>
              <a:rPr lang="en-US" sz="1400" dirty="0">
                <a:effectLst/>
                <a:latin typeface="Times" panose="02020603050405020304" pitchFamily="18" charset="0"/>
                <a:ea typeface="Calibri" panose="020F0502020204030204" pitchFamily="34" charset="0"/>
                <a:cs typeface="Times" panose="02020603050405020304" pitchFamily="18" charset="0"/>
              </a:rPr>
              <a:t> from planning with minimal delays is the key to good research. </a:t>
            </a:r>
            <a:r>
              <a:rPr lang="en-US" sz="1400" dirty="0" err="1">
                <a:effectLst/>
                <a:latin typeface="Times" panose="02020603050405020304" pitchFamily="18" charset="0"/>
                <a:ea typeface="Calibri" panose="020F0502020204030204" pitchFamily="34" charset="0"/>
                <a:cs typeface="Times" panose="02020603050405020304" pitchFamily="18" charset="0"/>
              </a:rPr>
              <a:t>Keras</a:t>
            </a:r>
            <a:r>
              <a:rPr lang="en-US" sz="1400" dirty="0">
                <a:effectLst/>
                <a:latin typeface="Times" panose="02020603050405020304" pitchFamily="18" charset="0"/>
                <a:ea typeface="Calibri" panose="020F0502020204030204" pitchFamily="34" charset="0"/>
                <a:cs typeface="Times" panose="02020603050405020304" pitchFamily="18" charset="0"/>
              </a:rPr>
              <a:t> enables simple and rapid prototyping (due to its ease of use, modularity, and extensibility). </a:t>
            </a:r>
          </a:p>
          <a:p>
            <a:endParaRPr lang="en-US" sz="1700" dirty="0">
              <a:effectLst/>
              <a:latin typeface="Times" panose="02020603050405020304" pitchFamily="18" charset="0"/>
              <a:ea typeface="Calibri" panose="020F0502020204030204" pitchFamily="34" charset="0"/>
              <a:cs typeface="Times" panose="02020603050405020304" pitchFamily="18" charset="0"/>
            </a:endParaRPr>
          </a:p>
          <a:p>
            <a:endParaRPr lang="en-US" sz="1400" dirty="0">
              <a:effectLst/>
              <a:latin typeface="Times" panose="02020603050405020304" pitchFamily="18" charset="0"/>
              <a:ea typeface="Calibri" panose="020F0502020204030204" pitchFamily="34" charset="0"/>
              <a:cs typeface="Times" panose="02020603050405020304" pitchFamily="18" charset="0"/>
            </a:endParaRPr>
          </a:p>
          <a:p>
            <a:endParaRPr lang="en-US" sz="1400" dirty="0">
              <a:latin typeface="Times" panose="02020603050405020304" pitchFamily="18" charset="0"/>
              <a:ea typeface="Calibri" panose="020F0502020204030204" pitchFamily="34" charset="0"/>
              <a:cs typeface="Times" panose="02020603050405020304" pitchFamily="18" charset="0"/>
            </a:endParaRPr>
          </a:p>
          <a:p>
            <a:endParaRPr lang="en-US" sz="1400" dirty="0">
              <a:effectLst/>
              <a:latin typeface="Times" panose="02020603050405020304" pitchFamily="18" charset="0"/>
              <a:ea typeface="Calibri" panose="020F0502020204030204" pitchFamily="34" charset="0"/>
              <a:cs typeface="Times" panose="02020603050405020304" pitchFamily="18" charset="0"/>
            </a:endParaRPr>
          </a:p>
          <a:p>
            <a:endParaRPr lang="en-US" sz="1400" dirty="0">
              <a:solidFill>
                <a:srgbClr val="000000"/>
              </a:solidFill>
              <a:latin typeface="Times" panose="02020603050405020304" pitchFamily="18" charset="0"/>
              <a:ea typeface="Calibri" panose="020F0502020204030204" pitchFamily="34" charset="0"/>
              <a:cs typeface="Times" panose="02020603050405020304" pitchFamily="18" charset="0"/>
            </a:endParaRPr>
          </a:p>
          <a:p>
            <a:pPr marL="0" indent="0">
              <a:buNone/>
            </a:pPr>
            <a:br>
              <a:rPr lang="en-US" sz="1800" dirty="0">
                <a:solidFill>
                  <a:srgbClr val="000000"/>
                </a:solidFill>
                <a:effectLst/>
                <a:latin typeface="Arial" panose="020B0604020202020204" pitchFamily="34" charset="0"/>
                <a:ea typeface="Calibri" panose="020F0502020204030204" pitchFamily="34" charset="0"/>
              </a:rPr>
            </a:br>
            <a:endParaRPr lang="en-US" dirty="0"/>
          </a:p>
        </p:txBody>
      </p:sp>
    </p:spTree>
    <p:extLst>
      <p:ext uri="{BB962C8B-B14F-4D97-AF65-F5344CB8AC3E}">
        <p14:creationId xmlns:p14="http://schemas.microsoft.com/office/powerpoint/2010/main" val="576429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C2A87D-615D-0CC6-0945-315EF0007FD5}"/>
              </a:ext>
            </a:extLst>
          </p:cNvPr>
          <p:cNvSpPr>
            <a:spLocks noGrp="1"/>
          </p:cNvSpPr>
          <p:nvPr>
            <p:ph idx="1"/>
          </p:nvPr>
        </p:nvSpPr>
        <p:spPr>
          <a:xfrm>
            <a:off x="2159434" y="887504"/>
            <a:ext cx="6716937" cy="3558115"/>
          </a:xfrm>
        </p:spPr>
        <p:txBody>
          <a:bodyPr>
            <a:normAutofit/>
          </a:bodyPr>
          <a:lstStyle/>
          <a:p>
            <a:r>
              <a:rPr lang="en-US" sz="1200" dirty="0">
                <a:effectLst/>
                <a:latin typeface="Times" panose="02020603050405020304" pitchFamily="18" charset="0"/>
                <a:ea typeface="Calibri" panose="020F0502020204030204" pitchFamily="34" charset="0"/>
                <a:cs typeface="Times" panose="02020603050405020304" pitchFamily="18" charset="0"/>
              </a:rPr>
              <a:t>Operating System: The Python operating system module provides the functionality to establish an interaction between the user and the operating system. It provides many useful operating system features that are used to perform operating system related tasks and retrieve relevant information about the </a:t>
            </a:r>
            <a:r>
              <a:rPr lang="en-US" sz="1200" dirty="0" err="1">
                <a:effectLst/>
                <a:latin typeface="Times" panose="02020603050405020304" pitchFamily="18" charset="0"/>
                <a:ea typeface="Calibri" panose="020F0502020204030204" pitchFamily="34" charset="0"/>
                <a:cs typeface="Times" panose="02020603050405020304" pitchFamily="18" charset="0"/>
              </a:rPr>
              <a:t>operatinggsystem</a:t>
            </a:r>
            <a:r>
              <a:rPr lang="en-US" sz="1200" dirty="0">
                <a:effectLst/>
                <a:latin typeface="Times" panose="02020603050405020304" pitchFamily="18" charset="0"/>
                <a:ea typeface="Calibri" panose="020F0502020204030204" pitchFamily="34" charset="0"/>
                <a:cs typeface="Times" panose="02020603050405020304" pitchFamily="18" charset="0"/>
              </a:rPr>
              <a:t>.</a:t>
            </a:r>
          </a:p>
          <a:p>
            <a:endParaRPr lang="en-US" sz="1200" dirty="0">
              <a:latin typeface="Times" panose="02020603050405020304" pitchFamily="18" charset="0"/>
              <a:ea typeface="Calibri" panose="020F0502020204030204" pitchFamily="34" charset="0"/>
              <a:cs typeface="Times" panose="02020603050405020304" pitchFamily="18" charset="0"/>
            </a:endParaRPr>
          </a:p>
          <a:p>
            <a:r>
              <a:rPr lang="en-IN" sz="1200" dirty="0">
                <a:effectLst/>
                <a:latin typeface="Times" panose="02020603050405020304" pitchFamily="18" charset="0"/>
                <a:ea typeface="Times New Roman" panose="02020603050405020304" pitchFamily="18" charset="0"/>
                <a:cs typeface="Times" panose="02020603050405020304" pitchFamily="18" charset="0"/>
              </a:rPr>
              <a:t>MATPLOTLIB: </a:t>
            </a:r>
            <a:r>
              <a:rPr lang="en-US" sz="1200" dirty="0">
                <a:effectLst/>
                <a:latin typeface="Times" panose="02020603050405020304" pitchFamily="18" charset="0"/>
                <a:ea typeface="Calibri" panose="020F0502020204030204" pitchFamily="34" charset="0"/>
                <a:cs typeface="Times" panose="02020603050405020304" pitchFamily="18" charset="0"/>
              </a:rPr>
              <a:t>Matplotlib is a nice visualization library in Python for 2D plotting of arrays. Matplotlib is a cross-platform data visualization library based on NumPy arrays and designed to work with the wider SciPy stack. One of the greatest benefits of visualization is the ability to visually access vast amounts of data in easily understandable images. Matplotlib consists of multiple charts such as line, bar, scatterplot and histogram. </a:t>
            </a:r>
          </a:p>
          <a:p>
            <a:endParaRPr lang="en-US" sz="1200" dirty="0">
              <a:latin typeface="Times" panose="02020603050405020304" pitchFamily="18" charset="0"/>
              <a:ea typeface="Times New Roman" panose="02020603050405020304" pitchFamily="18" charset="0"/>
              <a:cs typeface="Times" panose="02020603050405020304" pitchFamily="18" charset="0"/>
            </a:endParaRPr>
          </a:p>
          <a:p>
            <a:r>
              <a:rPr lang="en-IN" sz="1200" dirty="0">
                <a:effectLst/>
                <a:latin typeface="Times" panose="02020603050405020304" pitchFamily="18" charset="0"/>
                <a:ea typeface="Times New Roman" panose="02020603050405020304" pitchFamily="18" charset="0"/>
                <a:cs typeface="Times" panose="02020603050405020304" pitchFamily="18" charset="0"/>
              </a:rPr>
              <a:t>OPEN CV</a:t>
            </a:r>
            <a:r>
              <a:rPr lang="en-US" sz="1200" dirty="0">
                <a:latin typeface="Times" panose="02020603050405020304" pitchFamily="18" charset="0"/>
                <a:ea typeface="Times New Roman" panose="02020603050405020304" pitchFamily="18" charset="0"/>
                <a:cs typeface="Times" panose="02020603050405020304" pitchFamily="18" charset="0"/>
              </a:rPr>
              <a:t>: </a:t>
            </a:r>
            <a:r>
              <a:rPr lang="en-US" sz="1200" dirty="0">
                <a:effectLst/>
                <a:latin typeface="Times" panose="02020603050405020304" pitchFamily="18" charset="0"/>
                <a:ea typeface="Calibri" panose="020F0502020204030204" pitchFamily="34" charset="0"/>
                <a:cs typeface="Times" panose="02020603050405020304" pitchFamily="18" charset="0"/>
              </a:rPr>
              <a:t>OpenCV is a Python open source library used for computer vision such as artificial intelligence, machine learning, and facial recognition. OpenCV defines CV, an abbreviation for Computer Vision, as a field of research that helps computers understand the content of digital images such as photographs and videos.</a:t>
            </a:r>
            <a:endParaRPr lang="en-US" sz="1200" dirty="0">
              <a:effectLst/>
              <a:latin typeface="Times" panose="02020603050405020304" pitchFamily="18" charset="0"/>
              <a:ea typeface="Times New Roman" panose="02020603050405020304" pitchFamily="18" charset="0"/>
              <a:cs typeface="Times" panose="02020603050405020304" pitchFamily="18" charset="0"/>
            </a:endParaRPr>
          </a:p>
          <a:p>
            <a:endParaRPr lang="en-US" sz="1200" dirty="0">
              <a:effectLst/>
              <a:latin typeface="Times" panose="02020603050405020304" pitchFamily="18" charset="0"/>
              <a:ea typeface="Calibri" panose="020F0502020204030204" pitchFamily="34" charset="0"/>
              <a:cs typeface="Times" panose="02020603050405020304" pitchFamily="18" charset="0"/>
            </a:endParaRPr>
          </a:p>
          <a:p>
            <a:endParaRPr lang="en-US" sz="1200" dirty="0">
              <a:latin typeface="Times" panose="02020603050405020304" pitchFamily="18" charset="0"/>
              <a:cs typeface="Times" panose="02020603050405020304" pitchFamily="18" charset="0"/>
            </a:endParaRPr>
          </a:p>
          <a:p>
            <a:endParaRPr lang="en-US" sz="12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860920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2564</Words>
  <Application>Microsoft Office PowerPoint</Application>
  <PresentationFormat>On-screen Show (16:9)</PresentationFormat>
  <Paragraphs>117</Paragraphs>
  <Slides>31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Georgia</vt:lpstr>
      <vt:lpstr>Times</vt:lpstr>
      <vt:lpstr>Times-Roman</vt:lpstr>
      <vt:lpstr>Office Theme</vt:lpstr>
      <vt:lpstr>Comparative analysis of plant leaf disease detection using machine learning</vt:lpstr>
      <vt:lpstr>        Abstract</vt:lpstr>
      <vt:lpstr>Table Of Content</vt:lpstr>
      <vt:lpstr>Introduction</vt:lpstr>
      <vt:lpstr>PowerPoint Presentation</vt:lpstr>
      <vt:lpstr>Literature Survey</vt:lpstr>
      <vt:lpstr>Methodology</vt:lpstr>
      <vt:lpstr>Tools and Technology</vt:lpstr>
      <vt:lpstr>PowerPoint Presentation</vt:lpstr>
      <vt:lpstr>Working Leaf</vt:lpstr>
      <vt:lpstr>Types of Leaf Diseases</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2025-03-21T11:49:54Z</dcterms:modified>
</cp:coreProperties>
</file>